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390" r:id="rId3"/>
    <p:sldId id="391" r:id="rId4"/>
    <p:sldId id="392"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424" r:id="rId36"/>
    <p:sldId id="425" r:id="rId37"/>
    <p:sldId id="426" r:id="rId38"/>
    <p:sldId id="427" r:id="rId39"/>
    <p:sldId id="428" r:id="rId40"/>
    <p:sldId id="429" r:id="rId41"/>
    <p:sldId id="430" r:id="rId42"/>
    <p:sldId id="431" r:id="rId43"/>
    <p:sldId id="432" r:id="rId44"/>
    <p:sldId id="433" r:id="rId45"/>
    <p:sldId id="434" r:id="rId46"/>
    <p:sldId id="435"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457" r:id="rId69"/>
    <p:sldId id="458" r:id="rId70"/>
    <p:sldId id="45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512"/>
  </p:normalViewPr>
  <p:slideViewPr>
    <p:cSldViewPr snapToGrid="0" snapToObjects="1">
      <p:cViewPr varScale="1">
        <p:scale>
          <a:sx n="102" d="100"/>
          <a:sy n="102" d="100"/>
        </p:scale>
        <p:origin x="5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t>4/26/20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a:t>
            </a:r>
            <a:r>
              <a:rPr lang="en-IN" sz="2000" b="1" dirty="0">
                <a:solidFill>
                  <a:srgbClr val="FF0000"/>
                </a:solidFill>
              </a:rPr>
              <a:t>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
        <p:nvSpPr>
          <p:cNvPr id="13" name="TextBox 12">
            <a:extLst>
              <a:ext uri="{FF2B5EF4-FFF2-40B4-BE49-F238E27FC236}">
                <a16:creationId xmlns:a16="http://schemas.microsoft.com/office/drawing/2014/main" id="{4A83223C-E92C-FB4A-8CC8-1BEE753871E7}"/>
              </a:ext>
            </a:extLst>
          </p:cNvPr>
          <p:cNvSpPr txBox="1"/>
          <p:nvPr userDrawn="1"/>
        </p:nvSpPr>
        <p:spPr>
          <a:xfrm>
            <a:off x="8809110" y="5517871"/>
            <a:ext cx="3272050"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4" name="TextBox 13">
            <a:extLst>
              <a:ext uri="{FF2B5EF4-FFF2-40B4-BE49-F238E27FC236}">
                <a16:creationId xmlns:a16="http://schemas.microsoft.com/office/drawing/2014/main" id="{7AC0D702-99DF-F64D-B653-1FCDB728DF24}"/>
              </a:ext>
            </a:extLst>
          </p:cNvPr>
          <p:cNvSpPr txBox="1"/>
          <p:nvPr userDrawn="1"/>
        </p:nvSpPr>
        <p:spPr>
          <a:xfrm>
            <a:off x="4418410" y="5517872"/>
            <a:ext cx="4001416" cy="1200329"/>
          </a:xfrm>
          <a:prstGeom prst="rect">
            <a:avLst/>
          </a:prstGeom>
          <a:noFill/>
        </p:spPr>
        <p:txBody>
          <a:bodyPr wrap="none" rtlCol="0">
            <a:spAutoFit/>
          </a:bodyPr>
          <a:lstStyle/>
          <a:p>
            <a:r>
              <a:rPr lang="en-US" sz="2400" b="1" dirty="0">
                <a:solidFill>
                  <a:srgbClr val="800080"/>
                </a:solidFill>
                <a:latin typeface="Arial Narrow" panose="020B0606020202030204" pitchFamily="34" charset="0"/>
              </a:rPr>
              <a:t>Rajat </a:t>
            </a:r>
            <a:r>
              <a:rPr lang="en-US" sz="2400" b="1" dirty="0" err="1">
                <a:solidFill>
                  <a:srgbClr val="800080"/>
                </a:solidFill>
                <a:latin typeface="Arial Narrow" panose="020B0606020202030204" pitchFamily="34" charset="0"/>
              </a:rPr>
              <a:t>Subhra</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rschakraborty@cse.iitkgp.ac.in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306140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14909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4840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20337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53448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01049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0612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52581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man.cx/ipmasq(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498"/>
            <a:ext cx="12192000" cy="637988"/>
          </a:xfrm>
        </p:spPr>
        <p:txBody>
          <a:bodyPr>
            <a:normAutofit/>
          </a:bodyPr>
          <a:lstStyle/>
          <a:p>
            <a:pPr algn="l"/>
            <a:r>
              <a:rPr lang="en-US" dirty="0"/>
              <a:t>            IP Associated Services - NAT, ARP and ICMP</a:t>
            </a:r>
          </a:p>
        </p:txBody>
      </p:sp>
      <p:pic>
        <p:nvPicPr>
          <p:cNvPr id="5" name="Picture 4">
            <a:extLst>
              <a:ext uri="{FF2B5EF4-FFF2-40B4-BE49-F238E27FC236}">
                <a16:creationId xmlns:a16="http://schemas.microsoft.com/office/drawing/2014/main" id="{D0436A3E-0B56-E94F-81A3-4F3E67559E17}"/>
              </a:ext>
            </a:extLst>
          </p:cNvPr>
          <p:cNvPicPr>
            <a:picLocks noChangeAspect="1"/>
          </p:cNvPicPr>
          <p:nvPr/>
        </p:nvPicPr>
        <p:blipFill>
          <a:blip r:embed="rId2"/>
          <a:stretch>
            <a:fillRect/>
          </a:stretch>
        </p:blipFill>
        <p:spPr>
          <a:xfrm>
            <a:off x="6470737" y="1436318"/>
            <a:ext cx="3812400" cy="3812400"/>
          </a:xfrm>
          <a:prstGeom prst="rect">
            <a:avLst/>
          </a:prstGeom>
        </p:spPr>
      </p:pic>
    </p:spTree>
    <p:extLst>
      <p:ext uri="{BB962C8B-B14F-4D97-AF65-F5344CB8AC3E}">
        <p14:creationId xmlns:p14="http://schemas.microsoft.com/office/powerpoint/2010/main" val="1809983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a:t>
            </a:r>
            <a:br>
              <a:rPr lang="en-US" b="1" dirty="0"/>
            </a:br>
            <a:r>
              <a:rPr lang="en-US" b="1" dirty="0"/>
              <a:t>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4201297" y="3352274"/>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4196222" y="3403960"/>
            <a:ext cx="1673856"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172.16.10.2</a:t>
            </a:r>
          </a:p>
        </p:txBody>
      </p:sp>
      <p:sp>
        <p:nvSpPr>
          <p:cNvPr id="6" name="Right Arrow 5">
            <a:extLst>
              <a:ext uri="{FF2B5EF4-FFF2-40B4-BE49-F238E27FC236}">
                <a16:creationId xmlns:a16="http://schemas.microsoft.com/office/drawing/2014/main" id="{0FCDD5DA-2920-AC4B-A11D-BEB84FC17D34}"/>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22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4201297" y="3352274"/>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4196222" y="3403960"/>
            <a:ext cx="1673856"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172.16.10.2</a:t>
            </a:r>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extLst>
              <p:ext uri="{D42A27DB-BD31-4B8C-83A1-F6EECF244321}">
                <p14:modId xmlns:p14="http://schemas.microsoft.com/office/powerpoint/2010/main" val="1194645659"/>
              </p:ext>
            </p:extLst>
          </p:nvPr>
        </p:nvGraphicFramePr>
        <p:xfrm>
          <a:off x="5393038" y="5634289"/>
          <a:ext cx="5666260" cy="760344"/>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bl>
          </a:graphicData>
        </a:graphic>
      </p:graphicFrame>
      <p:sp>
        <p:nvSpPr>
          <p:cNvPr id="15" name="Right Arrow 14">
            <a:extLst>
              <a:ext uri="{FF2B5EF4-FFF2-40B4-BE49-F238E27FC236}">
                <a16:creationId xmlns:a16="http://schemas.microsoft.com/office/drawing/2014/main" id="{8F5750CD-8011-A645-B80A-8856F49A285A}"/>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spTree>
    <p:extLst>
      <p:ext uri="{BB962C8B-B14F-4D97-AF65-F5344CB8AC3E}">
        <p14:creationId xmlns:p14="http://schemas.microsoft.com/office/powerpoint/2010/main" val="298317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760344"/>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bl>
          </a:graphicData>
        </a:graphic>
      </p:graphicFrame>
      <p:grpSp>
        <p:nvGrpSpPr>
          <p:cNvPr id="11" name="Group 10">
            <a:extLst>
              <a:ext uri="{FF2B5EF4-FFF2-40B4-BE49-F238E27FC236}">
                <a16:creationId xmlns:a16="http://schemas.microsoft.com/office/drawing/2014/main" id="{64C479A6-F340-2A48-A404-016CBEC949DC}"/>
              </a:ext>
            </a:extLst>
          </p:cNvPr>
          <p:cNvGrpSpPr/>
          <p:nvPr/>
        </p:nvGrpSpPr>
        <p:grpSpPr>
          <a:xfrm>
            <a:off x="6974298" y="2694043"/>
            <a:ext cx="2205977" cy="914400"/>
            <a:chOff x="6974298" y="2694043"/>
            <a:chExt cx="2205977" cy="914400"/>
          </a:xfrm>
        </p:grpSpPr>
        <p:sp>
          <p:nvSpPr>
            <p:cNvPr id="5" name="Rectangle 4">
              <a:extLst>
                <a:ext uri="{FF2B5EF4-FFF2-40B4-BE49-F238E27FC236}">
                  <a16:creationId xmlns:a16="http://schemas.microsoft.com/office/drawing/2014/main" id="{DD672995-46D7-3341-AE6C-DD94EF1F10C5}"/>
                </a:ext>
              </a:extLst>
            </p:cNvPr>
            <p:cNvSpPr/>
            <p:nvPr/>
          </p:nvSpPr>
          <p:spPr>
            <a:xfrm>
              <a:off x="7064731" y="2694043"/>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068413B-54EA-0B42-A496-DCDC448849B3}"/>
                </a:ext>
              </a:extLst>
            </p:cNvPr>
            <p:cNvGrpSpPr/>
            <p:nvPr/>
          </p:nvGrpSpPr>
          <p:grpSpPr>
            <a:xfrm>
              <a:off x="6974298" y="2732055"/>
              <a:ext cx="2205977" cy="830997"/>
              <a:chOff x="4118477" y="3403960"/>
              <a:chExt cx="2205977" cy="830997"/>
            </a:xfrm>
          </p:grpSpPr>
          <p:sp>
            <p:nvSpPr>
              <p:cNvPr id="12" name="TextBox 11">
                <a:extLst>
                  <a:ext uri="{FF2B5EF4-FFF2-40B4-BE49-F238E27FC236}">
                    <a16:creationId xmlns:a16="http://schemas.microsoft.com/office/drawing/2014/main" id="{5B736355-F25F-EC4D-AA27-CC881D6630A7}"/>
                  </a:ext>
                </a:extLst>
              </p:cNvPr>
              <p:cNvSpPr txBox="1"/>
              <p:nvPr/>
            </p:nvSpPr>
            <p:spPr>
              <a:xfrm>
                <a:off x="4118477" y="3403960"/>
                <a:ext cx="1829348"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202.141.81.6</a:t>
                </a:r>
              </a:p>
            </p:txBody>
          </p:sp>
          <p:sp>
            <p:nvSpPr>
              <p:cNvPr id="15" name="Right Arrow 14">
                <a:extLst>
                  <a:ext uri="{FF2B5EF4-FFF2-40B4-BE49-F238E27FC236}">
                    <a16:creationId xmlns:a16="http://schemas.microsoft.com/office/drawing/2014/main" id="{8F5750CD-8011-A645-B80A-8856F49A285A}"/>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spTree>
    <p:extLst>
      <p:ext uri="{BB962C8B-B14F-4D97-AF65-F5344CB8AC3E}">
        <p14:creationId xmlns:p14="http://schemas.microsoft.com/office/powerpoint/2010/main" val="356017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760344"/>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bl>
          </a:graphicData>
        </a:graphic>
      </p:graphicFrame>
      <p:grpSp>
        <p:nvGrpSpPr>
          <p:cNvPr id="11" name="Group 10">
            <a:extLst>
              <a:ext uri="{FF2B5EF4-FFF2-40B4-BE49-F238E27FC236}">
                <a16:creationId xmlns:a16="http://schemas.microsoft.com/office/drawing/2014/main" id="{64C479A6-F340-2A48-A404-016CBEC949DC}"/>
              </a:ext>
            </a:extLst>
          </p:cNvPr>
          <p:cNvGrpSpPr/>
          <p:nvPr/>
        </p:nvGrpSpPr>
        <p:grpSpPr>
          <a:xfrm>
            <a:off x="7359012" y="2653859"/>
            <a:ext cx="1829348" cy="914400"/>
            <a:chOff x="7359012" y="2653859"/>
            <a:chExt cx="1829348" cy="914400"/>
          </a:xfrm>
        </p:grpSpPr>
        <p:sp>
          <p:nvSpPr>
            <p:cNvPr id="5" name="Rectangle 4">
              <a:extLst>
                <a:ext uri="{FF2B5EF4-FFF2-40B4-BE49-F238E27FC236}">
                  <a16:creationId xmlns:a16="http://schemas.microsoft.com/office/drawing/2014/main" id="{DD672995-46D7-3341-AE6C-DD94EF1F10C5}"/>
                </a:ext>
              </a:extLst>
            </p:cNvPr>
            <p:cNvSpPr/>
            <p:nvPr/>
          </p:nvSpPr>
          <p:spPr>
            <a:xfrm>
              <a:off x="7436342" y="2653859"/>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7359012" y="2732055"/>
              <a:ext cx="1829348" cy="830997"/>
            </a:xfrm>
            <a:prstGeom prst="rect">
              <a:avLst/>
            </a:prstGeom>
            <a:noFill/>
          </p:spPr>
          <p:txBody>
            <a:bodyPr wrap="none" rtlCol="0">
              <a:spAutoFit/>
            </a:bodyPr>
            <a:lstStyle/>
            <a:p>
              <a:pPr algn="ctr"/>
              <a:r>
                <a:rPr lang="en-US" sz="2400" b="1" dirty="0" err="1"/>
                <a:t>dst_ip</a:t>
              </a:r>
              <a:r>
                <a:rPr lang="en-US" sz="2400" b="1" dirty="0"/>
                <a:t> </a:t>
              </a:r>
            </a:p>
            <a:p>
              <a:pPr algn="ctr"/>
              <a:r>
                <a:rPr lang="en-US" sz="2400" b="1" dirty="0"/>
                <a:t>202.141.81.6</a:t>
              </a:r>
            </a:p>
          </p:txBody>
        </p:sp>
      </p:gr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sp>
        <p:nvSpPr>
          <p:cNvPr id="13" name="Right Arrow 12">
            <a:extLst>
              <a:ext uri="{FF2B5EF4-FFF2-40B4-BE49-F238E27FC236}">
                <a16:creationId xmlns:a16="http://schemas.microsoft.com/office/drawing/2014/main" id="{B498D449-81A7-F148-875A-56AC77F772FE}"/>
              </a:ext>
            </a:extLst>
          </p:cNvPr>
          <p:cNvSpPr/>
          <p:nvPr/>
        </p:nvSpPr>
        <p:spPr>
          <a:xfrm rot="10800000">
            <a:off x="7083222" y="3011074"/>
            <a:ext cx="353120" cy="27295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84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760344"/>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bl>
          </a:graphicData>
        </a:graphic>
      </p:graphicFrame>
      <p:grpSp>
        <p:nvGrpSpPr>
          <p:cNvPr id="11" name="Group 10">
            <a:extLst>
              <a:ext uri="{FF2B5EF4-FFF2-40B4-BE49-F238E27FC236}">
                <a16:creationId xmlns:a16="http://schemas.microsoft.com/office/drawing/2014/main" id="{64C479A6-F340-2A48-A404-016CBEC949DC}"/>
              </a:ext>
            </a:extLst>
          </p:cNvPr>
          <p:cNvGrpSpPr/>
          <p:nvPr/>
        </p:nvGrpSpPr>
        <p:grpSpPr>
          <a:xfrm>
            <a:off x="4212186" y="3038756"/>
            <a:ext cx="1674273" cy="914400"/>
            <a:chOff x="7436342" y="2653859"/>
            <a:chExt cx="1674273" cy="914400"/>
          </a:xfrm>
        </p:grpSpPr>
        <p:sp>
          <p:nvSpPr>
            <p:cNvPr id="5" name="Rectangle 4">
              <a:extLst>
                <a:ext uri="{FF2B5EF4-FFF2-40B4-BE49-F238E27FC236}">
                  <a16:creationId xmlns:a16="http://schemas.microsoft.com/office/drawing/2014/main" id="{DD672995-46D7-3341-AE6C-DD94EF1F10C5}"/>
                </a:ext>
              </a:extLst>
            </p:cNvPr>
            <p:cNvSpPr/>
            <p:nvPr/>
          </p:nvSpPr>
          <p:spPr>
            <a:xfrm>
              <a:off x="7436342" y="2653859"/>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7436759" y="2732055"/>
              <a:ext cx="1673856" cy="830997"/>
            </a:xfrm>
            <a:prstGeom prst="rect">
              <a:avLst/>
            </a:prstGeom>
            <a:noFill/>
          </p:spPr>
          <p:txBody>
            <a:bodyPr wrap="none" rtlCol="0">
              <a:spAutoFit/>
            </a:bodyPr>
            <a:lstStyle/>
            <a:p>
              <a:pPr algn="ctr"/>
              <a:r>
                <a:rPr lang="en-US" sz="2400" b="1" dirty="0" err="1"/>
                <a:t>dst_ip</a:t>
              </a:r>
              <a:r>
                <a:rPr lang="en-US" sz="2400" b="1" dirty="0"/>
                <a:t> </a:t>
              </a:r>
            </a:p>
            <a:p>
              <a:pPr algn="ctr"/>
              <a:r>
                <a:rPr lang="en-US" sz="2400" b="1" dirty="0"/>
                <a:t>172.16.10.2</a:t>
              </a:r>
            </a:p>
          </p:txBody>
        </p:sp>
      </p:gr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sp>
        <p:nvSpPr>
          <p:cNvPr id="13" name="Right Arrow 12">
            <a:extLst>
              <a:ext uri="{FF2B5EF4-FFF2-40B4-BE49-F238E27FC236}">
                <a16:creationId xmlns:a16="http://schemas.microsoft.com/office/drawing/2014/main" id="{B498D449-81A7-F148-875A-56AC77F772FE}"/>
              </a:ext>
            </a:extLst>
          </p:cNvPr>
          <p:cNvSpPr/>
          <p:nvPr/>
        </p:nvSpPr>
        <p:spPr>
          <a:xfrm rot="10800000">
            <a:off x="3859066" y="3395971"/>
            <a:ext cx="353120" cy="27295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410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4201297" y="3352274"/>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4118476" y="3403960"/>
            <a:ext cx="1829348"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172.16.10.28</a:t>
            </a:r>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760344"/>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bl>
          </a:graphicData>
        </a:graphic>
      </p:graphicFrame>
      <p:sp>
        <p:nvSpPr>
          <p:cNvPr id="15" name="Right Arrow 14">
            <a:extLst>
              <a:ext uri="{FF2B5EF4-FFF2-40B4-BE49-F238E27FC236}">
                <a16:creationId xmlns:a16="http://schemas.microsoft.com/office/drawing/2014/main" id="{8F5750CD-8011-A645-B80A-8856F49A285A}"/>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pic>
        <p:nvPicPr>
          <p:cNvPr id="16" name="Graphic 15" descr="Internet">
            <a:extLst>
              <a:ext uri="{FF2B5EF4-FFF2-40B4-BE49-F238E27FC236}">
                <a16:creationId xmlns:a16="http://schemas.microsoft.com/office/drawing/2014/main" id="{D185630B-6F4D-F74A-9AFF-6C8FBFE982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90" y="4614747"/>
            <a:ext cx="914400" cy="914400"/>
          </a:xfrm>
          <a:prstGeom prst="rect">
            <a:avLst/>
          </a:prstGeom>
        </p:spPr>
      </p:pic>
      <p:sp>
        <p:nvSpPr>
          <p:cNvPr id="18" name="TextBox 17">
            <a:extLst>
              <a:ext uri="{FF2B5EF4-FFF2-40B4-BE49-F238E27FC236}">
                <a16:creationId xmlns:a16="http://schemas.microsoft.com/office/drawing/2014/main" id="{4086466D-5E23-6D46-AC61-1EE8F774C32C}"/>
              </a:ext>
            </a:extLst>
          </p:cNvPr>
          <p:cNvSpPr txBox="1"/>
          <p:nvPr/>
        </p:nvSpPr>
        <p:spPr>
          <a:xfrm>
            <a:off x="2663903" y="5334344"/>
            <a:ext cx="1829347" cy="461665"/>
          </a:xfrm>
          <a:prstGeom prst="rect">
            <a:avLst/>
          </a:prstGeom>
          <a:noFill/>
        </p:spPr>
        <p:txBody>
          <a:bodyPr wrap="none" rtlCol="0">
            <a:spAutoFit/>
          </a:bodyPr>
          <a:lstStyle/>
          <a:p>
            <a:r>
              <a:rPr lang="en-US" sz="2400" b="1" dirty="0"/>
              <a:t>172.16.10.28</a:t>
            </a:r>
          </a:p>
        </p:txBody>
      </p:sp>
    </p:spTree>
    <p:extLst>
      <p:ext uri="{BB962C8B-B14F-4D97-AF65-F5344CB8AC3E}">
        <p14:creationId xmlns:p14="http://schemas.microsoft.com/office/powerpoint/2010/main" val="126222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4201297" y="3352274"/>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4118476" y="3403960"/>
            <a:ext cx="1829348"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172.16.10.28</a:t>
            </a:r>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extLst>
              <p:ext uri="{D42A27DB-BD31-4B8C-83A1-F6EECF244321}">
                <p14:modId xmlns:p14="http://schemas.microsoft.com/office/powerpoint/2010/main" val="998631507"/>
              </p:ext>
            </p:extLst>
          </p:nvPr>
        </p:nvGraphicFramePr>
        <p:xfrm>
          <a:off x="5393038" y="5634289"/>
          <a:ext cx="5666260" cy="1140516"/>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r h="380172">
                <a:tc>
                  <a:txBody>
                    <a:bodyPr/>
                    <a:lstStyle/>
                    <a:p>
                      <a:r>
                        <a:rPr lang="en-US" b="1" dirty="0"/>
                        <a:t>172.16.10.28</a:t>
                      </a:r>
                    </a:p>
                  </a:txBody>
                  <a:tcPr/>
                </a:tc>
                <a:tc>
                  <a:txBody>
                    <a:bodyPr/>
                    <a:lstStyle/>
                    <a:p>
                      <a:r>
                        <a:rPr lang="en-US" b="1" dirty="0"/>
                        <a:t>202.141.81.8</a:t>
                      </a:r>
                    </a:p>
                  </a:txBody>
                  <a:tcPr/>
                </a:tc>
                <a:extLst>
                  <a:ext uri="{0D108BD9-81ED-4DB2-BD59-A6C34878D82A}">
                    <a16:rowId xmlns:a16="http://schemas.microsoft.com/office/drawing/2014/main" val="2381567081"/>
                  </a:ext>
                </a:extLst>
              </a:tr>
            </a:tbl>
          </a:graphicData>
        </a:graphic>
      </p:graphicFrame>
      <p:sp>
        <p:nvSpPr>
          <p:cNvPr id="15" name="Right Arrow 14">
            <a:extLst>
              <a:ext uri="{FF2B5EF4-FFF2-40B4-BE49-F238E27FC236}">
                <a16:creationId xmlns:a16="http://schemas.microsoft.com/office/drawing/2014/main" id="{8F5750CD-8011-A645-B80A-8856F49A285A}"/>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pic>
        <p:nvPicPr>
          <p:cNvPr id="16" name="Graphic 15" descr="Internet">
            <a:extLst>
              <a:ext uri="{FF2B5EF4-FFF2-40B4-BE49-F238E27FC236}">
                <a16:creationId xmlns:a16="http://schemas.microsoft.com/office/drawing/2014/main" id="{D185630B-6F4D-F74A-9AFF-6C8FBFE982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90" y="4614747"/>
            <a:ext cx="914400" cy="914400"/>
          </a:xfrm>
          <a:prstGeom prst="rect">
            <a:avLst/>
          </a:prstGeom>
        </p:spPr>
      </p:pic>
      <p:sp>
        <p:nvSpPr>
          <p:cNvPr id="18" name="TextBox 17">
            <a:extLst>
              <a:ext uri="{FF2B5EF4-FFF2-40B4-BE49-F238E27FC236}">
                <a16:creationId xmlns:a16="http://schemas.microsoft.com/office/drawing/2014/main" id="{4086466D-5E23-6D46-AC61-1EE8F774C32C}"/>
              </a:ext>
            </a:extLst>
          </p:cNvPr>
          <p:cNvSpPr txBox="1"/>
          <p:nvPr/>
        </p:nvSpPr>
        <p:spPr>
          <a:xfrm>
            <a:off x="2663903" y="5334344"/>
            <a:ext cx="1829347" cy="461665"/>
          </a:xfrm>
          <a:prstGeom prst="rect">
            <a:avLst/>
          </a:prstGeom>
          <a:noFill/>
        </p:spPr>
        <p:txBody>
          <a:bodyPr wrap="none" rtlCol="0">
            <a:spAutoFit/>
          </a:bodyPr>
          <a:lstStyle/>
          <a:p>
            <a:r>
              <a:rPr lang="en-US" sz="2400" b="1" dirty="0"/>
              <a:t>172.16.10.28</a:t>
            </a:r>
          </a:p>
        </p:txBody>
      </p:sp>
    </p:spTree>
    <p:extLst>
      <p:ext uri="{BB962C8B-B14F-4D97-AF65-F5344CB8AC3E}">
        <p14:creationId xmlns:p14="http://schemas.microsoft.com/office/powerpoint/2010/main" val="186704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7124010" y="2742923"/>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1140516"/>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a:t>
                      </a:r>
                    </a:p>
                  </a:txBody>
                  <a:tcPr/>
                </a:tc>
                <a:tc>
                  <a:txBody>
                    <a:bodyPr/>
                    <a:lstStyle/>
                    <a:p>
                      <a:r>
                        <a:rPr lang="en-US" b="1" dirty="0"/>
                        <a:t>202.141.81.6</a:t>
                      </a:r>
                    </a:p>
                  </a:txBody>
                  <a:tcPr/>
                </a:tc>
                <a:extLst>
                  <a:ext uri="{0D108BD9-81ED-4DB2-BD59-A6C34878D82A}">
                    <a16:rowId xmlns:a16="http://schemas.microsoft.com/office/drawing/2014/main" val="2572078823"/>
                  </a:ext>
                </a:extLst>
              </a:tr>
              <a:tr h="380172">
                <a:tc>
                  <a:txBody>
                    <a:bodyPr/>
                    <a:lstStyle/>
                    <a:p>
                      <a:r>
                        <a:rPr lang="en-US" b="1" dirty="0"/>
                        <a:t>172.16.10.28</a:t>
                      </a:r>
                    </a:p>
                  </a:txBody>
                  <a:tcPr/>
                </a:tc>
                <a:tc>
                  <a:txBody>
                    <a:bodyPr/>
                    <a:lstStyle/>
                    <a:p>
                      <a:r>
                        <a:rPr lang="en-US" b="1" dirty="0"/>
                        <a:t>202.141.81.8</a:t>
                      </a:r>
                    </a:p>
                  </a:txBody>
                  <a:tcPr/>
                </a:tc>
                <a:extLst>
                  <a:ext uri="{0D108BD9-81ED-4DB2-BD59-A6C34878D82A}">
                    <a16:rowId xmlns:a16="http://schemas.microsoft.com/office/drawing/2014/main" val="2381567081"/>
                  </a:ext>
                </a:extLst>
              </a:tr>
            </a:tbl>
          </a:graphicData>
        </a:graphic>
      </p:graphicFrame>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pic>
        <p:nvPicPr>
          <p:cNvPr id="16" name="Graphic 15" descr="Internet">
            <a:extLst>
              <a:ext uri="{FF2B5EF4-FFF2-40B4-BE49-F238E27FC236}">
                <a16:creationId xmlns:a16="http://schemas.microsoft.com/office/drawing/2014/main" id="{D185630B-6F4D-F74A-9AFF-6C8FBFE982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90" y="4614747"/>
            <a:ext cx="914400" cy="914400"/>
          </a:xfrm>
          <a:prstGeom prst="rect">
            <a:avLst/>
          </a:prstGeom>
        </p:spPr>
      </p:pic>
      <p:sp>
        <p:nvSpPr>
          <p:cNvPr id="18" name="TextBox 17">
            <a:extLst>
              <a:ext uri="{FF2B5EF4-FFF2-40B4-BE49-F238E27FC236}">
                <a16:creationId xmlns:a16="http://schemas.microsoft.com/office/drawing/2014/main" id="{4086466D-5E23-6D46-AC61-1EE8F774C32C}"/>
              </a:ext>
            </a:extLst>
          </p:cNvPr>
          <p:cNvSpPr txBox="1"/>
          <p:nvPr/>
        </p:nvSpPr>
        <p:spPr>
          <a:xfrm>
            <a:off x="2663903" y="5334344"/>
            <a:ext cx="1829347" cy="461665"/>
          </a:xfrm>
          <a:prstGeom prst="rect">
            <a:avLst/>
          </a:prstGeom>
          <a:noFill/>
        </p:spPr>
        <p:txBody>
          <a:bodyPr wrap="none" rtlCol="0">
            <a:spAutoFit/>
          </a:bodyPr>
          <a:lstStyle/>
          <a:p>
            <a:r>
              <a:rPr lang="en-US" sz="2400" b="1" dirty="0"/>
              <a:t>172.16.10.28</a:t>
            </a:r>
          </a:p>
        </p:txBody>
      </p:sp>
      <p:sp>
        <p:nvSpPr>
          <p:cNvPr id="19" name="TextBox 18">
            <a:extLst>
              <a:ext uri="{FF2B5EF4-FFF2-40B4-BE49-F238E27FC236}">
                <a16:creationId xmlns:a16="http://schemas.microsoft.com/office/drawing/2014/main" id="{0BD48D33-94CA-2147-BF6A-C86062E4C7A4}"/>
              </a:ext>
            </a:extLst>
          </p:cNvPr>
          <p:cNvSpPr txBox="1"/>
          <p:nvPr/>
        </p:nvSpPr>
        <p:spPr>
          <a:xfrm>
            <a:off x="7054355" y="2810247"/>
            <a:ext cx="1829348" cy="830997"/>
          </a:xfrm>
          <a:prstGeom prst="rect">
            <a:avLst/>
          </a:prstGeom>
          <a:noFill/>
        </p:spPr>
        <p:txBody>
          <a:bodyPr wrap="none" rtlCol="0">
            <a:spAutoFit/>
          </a:bodyPr>
          <a:lstStyle/>
          <a:p>
            <a:pPr algn="ctr"/>
            <a:r>
              <a:rPr lang="en-US" sz="2400" b="1" dirty="0" err="1"/>
              <a:t>src_ip</a:t>
            </a:r>
            <a:r>
              <a:rPr lang="en-US" sz="2400" b="1" dirty="0"/>
              <a:t> </a:t>
            </a:r>
          </a:p>
          <a:p>
            <a:pPr algn="ctr"/>
            <a:r>
              <a:rPr lang="en-US" sz="2400" b="1" dirty="0"/>
              <a:t>202.141.81.8</a:t>
            </a:r>
          </a:p>
        </p:txBody>
      </p:sp>
      <p:sp>
        <p:nvSpPr>
          <p:cNvPr id="21" name="Right Arrow 20">
            <a:extLst>
              <a:ext uri="{FF2B5EF4-FFF2-40B4-BE49-F238E27FC236}">
                <a16:creationId xmlns:a16="http://schemas.microsoft.com/office/drawing/2014/main" id="{1B6AC155-98D4-9C40-86D5-2716D59D9082}"/>
              </a:ext>
            </a:extLst>
          </p:cNvPr>
          <p:cNvSpPr/>
          <p:nvPr/>
        </p:nvSpPr>
        <p:spPr>
          <a:xfrm>
            <a:off x="8811031" y="3039426"/>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105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Use a combination of IP address and the port number for mapping </a:t>
            </a:r>
          </a:p>
          <a:p>
            <a:pPr lvl="1"/>
            <a:r>
              <a:rPr lang="en-US" b="1" dirty="0"/>
              <a:t>The &lt;IP, Port&gt; pair defines an end-to-end flow -- so NAT at flow level</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Port Based NAT (P-NAT)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4201297" y="3352274"/>
            <a:ext cx="1663705"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4088021" y="3403960"/>
            <a:ext cx="1890261" cy="707886"/>
          </a:xfrm>
          <a:prstGeom prst="rect">
            <a:avLst/>
          </a:prstGeom>
          <a:noFill/>
        </p:spPr>
        <p:txBody>
          <a:bodyPr wrap="none" rtlCol="0">
            <a:spAutoFit/>
          </a:bodyPr>
          <a:lstStyle/>
          <a:p>
            <a:pPr algn="ctr"/>
            <a:r>
              <a:rPr lang="en-US" sz="2000" b="1" dirty="0" err="1"/>
              <a:t>src</a:t>
            </a:r>
            <a:r>
              <a:rPr lang="en-US" sz="2000" b="1" dirty="0"/>
              <a:t> </a:t>
            </a:r>
          </a:p>
          <a:p>
            <a:pPr algn="ctr"/>
            <a:r>
              <a:rPr lang="en-US" sz="2000" b="1" dirty="0"/>
              <a:t>172.16.10.28:80</a:t>
            </a:r>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extLst>
              <p:ext uri="{D42A27DB-BD31-4B8C-83A1-F6EECF244321}">
                <p14:modId xmlns:p14="http://schemas.microsoft.com/office/powerpoint/2010/main" val="1532360959"/>
              </p:ext>
            </p:extLst>
          </p:nvPr>
        </p:nvGraphicFramePr>
        <p:xfrm>
          <a:off x="5393038" y="5634289"/>
          <a:ext cx="5666260" cy="1140516"/>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 8080</a:t>
                      </a:r>
                    </a:p>
                  </a:txBody>
                  <a:tcPr/>
                </a:tc>
                <a:tc>
                  <a:txBody>
                    <a:bodyPr/>
                    <a:lstStyle/>
                    <a:p>
                      <a:r>
                        <a:rPr lang="en-US" b="1" dirty="0"/>
                        <a:t>202.141.81.6:12312</a:t>
                      </a:r>
                    </a:p>
                  </a:txBody>
                  <a:tcPr/>
                </a:tc>
                <a:extLst>
                  <a:ext uri="{0D108BD9-81ED-4DB2-BD59-A6C34878D82A}">
                    <a16:rowId xmlns:a16="http://schemas.microsoft.com/office/drawing/2014/main" val="2572078823"/>
                  </a:ext>
                </a:extLst>
              </a:tr>
              <a:tr h="380172">
                <a:tc>
                  <a:txBody>
                    <a:bodyPr/>
                    <a:lstStyle/>
                    <a:p>
                      <a:r>
                        <a:rPr lang="en-US" b="1" dirty="0"/>
                        <a:t>172.16.10.28:80</a:t>
                      </a:r>
                    </a:p>
                  </a:txBody>
                  <a:tcPr/>
                </a:tc>
                <a:tc>
                  <a:txBody>
                    <a:bodyPr/>
                    <a:lstStyle/>
                    <a:p>
                      <a:r>
                        <a:rPr lang="en-US" b="1" dirty="0"/>
                        <a:t>202.141.81.6:12333</a:t>
                      </a:r>
                    </a:p>
                  </a:txBody>
                  <a:tcPr/>
                </a:tc>
                <a:extLst>
                  <a:ext uri="{0D108BD9-81ED-4DB2-BD59-A6C34878D82A}">
                    <a16:rowId xmlns:a16="http://schemas.microsoft.com/office/drawing/2014/main" val="2381567081"/>
                  </a:ext>
                </a:extLst>
              </a:tr>
            </a:tbl>
          </a:graphicData>
        </a:graphic>
      </p:graphicFrame>
      <p:sp>
        <p:nvSpPr>
          <p:cNvPr id="15" name="Right Arrow 14">
            <a:extLst>
              <a:ext uri="{FF2B5EF4-FFF2-40B4-BE49-F238E27FC236}">
                <a16:creationId xmlns:a16="http://schemas.microsoft.com/office/drawing/2014/main" id="{8F5750CD-8011-A645-B80A-8856F49A285A}"/>
              </a:ext>
            </a:extLst>
          </p:cNvPr>
          <p:cNvSpPr/>
          <p:nvPr/>
        </p:nvSpPr>
        <p:spPr>
          <a:xfrm>
            <a:off x="5875153" y="3633139"/>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pic>
        <p:nvPicPr>
          <p:cNvPr id="16" name="Graphic 15" descr="Internet">
            <a:extLst>
              <a:ext uri="{FF2B5EF4-FFF2-40B4-BE49-F238E27FC236}">
                <a16:creationId xmlns:a16="http://schemas.microsoft.com/office/drawing/2014/main" id="{D185630B-6F4D-F74A-9AFF-6C8FBFE982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90" y="4614747"/>
            <a:ext cx="914400" cy="914400"/>
          </a:xfrm>
          <a:prstGeom prst="rect">
            <a:avLst/>
          </a:prstGeom>
        </p:spPr>
      </p:pic>
      <p:sp>
        <p:nvSpPr>
          <p:cNvPr id="18" name="TextBox 17">
            <a:extLst>
              <a:ext uri="{FF2B5EF4-FFF2-40B4-BE49-F238E27FC236}">
                <a16:creationId xmlns:a16="http://schemas.microsoft.com/office/drawing/2014/main" id="{4086466D-5E23-6D46-AC61-1EE8F774C32C}"/>
              </a:ext>
            </a:extLst>
          </p:cNvPr>
          <p:cNvSpPr txBox="1"/>
          <p:nvPr/>
        </p:nvSpPr>
        <p:spPr>
          <a:xfrm>
            <a:off x="2663903" y="5334344"/>
            <a:ext cx="1829347" cy="461665"/>
          </a:xfrm>
          <a:prstGeom prst="rect">
            <a:avLst/>
          </a:prstGeom>
          <a:noFill/>
        </p:spPr>
        <p:txBody>
          <a:bodyPr wrap="none" rtlCol="0">
            <a:spAutoFit/>
          </a:bodyPr>
          <a:lstStyle/>
          <a:p>
            <a:r>
              <a:rPr lang="en-US" sz="2400" b="1" dirty="0"/>
              <a:t>172.16.10.28</a:t>
            </a:r>
          </a:p>
        </p:txBody>
      </p:sp>
    </p:spTree>
    <p:extLst>
      <p:ext uri="{BB962C8B-B14F-4D97-AF65-F5344CB8AC3E}">
        <p14:creationId xmlns:p14="http://schemas.microsoft.com/office/powerpoint/2010/main" val="88892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Use a combination of IP address and the port number for mapping </a:t>
            </a:r>
          </a:p>
          <a:p>
            <a:pPr lvl="1"/>
            <a:r>
              <a:rPr lang="en-US" b="1" dirty="0"/>
              <a:t>The &lt;IP, Port&gt; pair defines an end-to-end flow -- so NAT at flow level</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Port Based NAT (P-NAT)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
        <p:nvSpPr>
          <p:cNvPr id="5" name="Rectangle 4">
            <a:extLst>
              <a:ext uri="{FF2B5EF4-FFF2-40B4-BE49-F238E27FC236}">
                <a16:creationId xmlns:a16="http://schemas.microsoft.com/office/drawing/2014/main" id="{DD672995-46D7-3341-AE6C-DD94EF1F10C5}"/>
              </a:ext>
            </a:extLst>
          </p:cNvPr>
          <p:cNvSpPr/>
          <p:nvPr/>
        </p:nvSpPr>
        <p:spPr>
          <a:xfrm>
            <a:off x="7068073" y="2487292"/>
            <a:ext cx="1719642" cy="11329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736355-F25F-EC4D-AA27-CC881D6630A7}"/>
              </a:ext>
            </a:extLst>
          </p:cNvPr>
          <p:cNvSpPr txBox="1"/>
          <p:nvPr/>
        </p:nvSpPr>
        <p:spPr>
          <a:xfrm>
            <a:off x="7084643" y="2538979"/>
            <a:ext cx="1685398" cy="1015663"/>
          </a:xfrm>
          <a:prstGeom prst="rect">
            <a:avLst/>
          </a:prstGeom>
          <a:noFill/>
        </p:spPr>
        <p:txBody>
          <a:bodyPr wrap="square" rtlCol="0">
            <a:spAutoFit/>
          </a:bodyPr>
          <a:lstStyle/>
          <a:p>
            <a:pPr algn="ctr"/>
            <a:r>
              <a:rPr lang="en-US" sz="2000" b="1" dirty="0" err="1"/>
              <a:t>src</a:t>
            </a:r>
            <a:r>
              <a:rPr lang="en-US" sz="2000" b="1" dirty="0"/>
              <a:t> </a:t>
            </a:r>
          </a:p>
          <a:p>
            <a:pPr algn="ctr"/>
            <a:r>
              <a:rPr lang="en-US" sz="2000" b="1" dirty="0"/>
              <a:t>202.141.81.6:</a:t>
            </a:r>
            <a:br>
              <a:rPr lang="en-US" sz="2000" b="1" dirty="0"/>
            </a:br>
            <a:r>
              <a:rPr lang="en-US" sz="2000" b="1" dirty="0"/>
              <a:t>12333</a:t>
            </a:r>
          </a:p>
        </p:txBody>
      </p:sp>
      <p:graphicFrame>
        <p:nvGraphicFramePr>
          <p:cNvPr id="6" name="Table 5">
            <a:extLst>
              <a:ext uri="{FF2B5EF4-FFF2-40B4-BE49-F238E27FC236}">
                <a16:creationId xmlns:a16="http://schemas.microsoft.com/office/drawing/2014/main" id="{C4814A65-9A26-D048-920E-CFD53366320D}"/>
              </a:ext>
            </a:extLst>
          </p:cNvPr>
          <p:cNvGraphicFramePr>
            <a:graphicFrameLocks noGrp="1"/>
          </p:cNvGraphicFramePr>
          <p:nvPr/>
        </p:nvGraphicFramePr>
        <p:xfrm>
          <a:off x="5393038" y="5634289"/>
          <a:ext cx="5666260" cy="1140516"/>
        </p:xfrm>
        <a:graphic>
          <a:graphicData uri="http://schemas.openxmlformats.org/drawingml/2006/table">
            <a:tbl>
              <a:tblPr firstRow="1" bandRow="1">
                <a:tableStyleId>{5C22544A-7EE6-4342-B048-85BDC9FD1C3A}</a:tableStyleId>
              </a:tblPr>
              <a:tblGrid>
                <a:gridCol w="2833130">
                  <a:extLst>
                    <a:ext uri="{9D8B030D-6E8A-4147-A177-3AD203B41FA5}">
                      <a16:colId xmlns:a16="http://schemas.microsoft.com/office/drawing/2014/main" val="292352737"/>
                    </a:ext>
                  </a:extLst>
                </a:gridCol>
                <a:gridCol w="2833130">
                  <a:extLst>
                    <a:ext uri="{9D8B030D-6E8A-4147-A177-3AD203B41FA5}">
                      <a16:colId xmlns:a16="http://schemas.microsoft.com/office/drawing/2014/main" val="3975412069"/>
                    </a:ext>
                  </a:extLst>
                </a:gridCol>
              </a:tblGrid>
              <a:tr h="380172">
                <a:tc>
                  <a:txBody>
                    <a:bodyPr/>
                    <a:lstStyle/>
                    <a:p>
                      <a:pPr algn="ctr"/>
                      <a:r>
                        <a:rPr lang="en-US" b="0" dirty="0"/>
                        <a:t>Private IP</a:t>
                      </a:r>
                    </a:p>
                  </a:txBody>
                  <a:tcPr/>
                </a:tc>
                <a:tc>
                  <a:txBody>
                    <a:bodyPr/>
                    <a:lstStyle/>
                    <a:p>
                      <a:pPr algn="ctr"/>
                      <a:r>
                        <a:rPr lang="en-US" b="0" dirty="0"/>
                        <a:t>Public IP</a:t>
                      </a:r>
                    </a:p>
                  </a:txBody>
                  <a:tcPr/>
                </a:tc>
                <a:extLst>
                  <a:ext uri="{0D108BD9-81ED-4DB2-BD59-A6C34878D82A}">
                    <a16:rowId xmlns:a16="http://schemas.microsoft.com/office/drawing/2014/main" val="2987440664"/>
                  </a:ext>
                </a:extLst>
              </a:tr>
              <a:tr h="380172">
                <a:tc>
                  <a:txBody>
                    <a:bodyPr/>
                    <a:lstStyle/>
                    <a:p>
                      <a:r>
                        <a:rPr lang="en-US" b="1" dirty="0"/>
                        <a:t>172.16.10.2: 8080</a:t>
                      </a:r>
                    </a:p>
                  </a:txBody>
                  <a:tcPr/>
                </a:tc>
                <a:tc>
                  <a:txBody>
                    <a:bodyPr/>
                    <a:lstStyle/>
                    <a:p>
                      <a:r>
                        <a:rPr lang="en-US" b="1" dirty="0"/>
                        <a:t>202.141.81.6:12312</a:t>
                      </a:r>
                    </a:p>
                  </a:txBody>
                  <a:tcPr/>
                </a:tc>
                <a:extLst>
                  <a:ext uri="{0D108BD9-81ED-4DB2-BD59-A6C34878D82A}">
                    <a16:rowId xmlns:a16="http://schemas.microsoft.com/office/drawing/2014/main" val="2572078823"/>
                  </a:ext>
                </a:extLst>
              </a:tr>
              <a:tr h="380172">
                <a:tc>
                  <a:txBody>
                    <a:bodyPr/>
                    <a:lstStyle/>
                    <a:p>
                      <a:r>
                        <a:rPr lang="en-US" b="1" dirty="0"/>
                        <a:t>172.16.10.28:80</a:t>
                      </a:r>
                    </a:p>
                  </a:txBody>
                  <a:tcPr/>
                </a:tc>
                <a:tc>
                  <a:txBody>
                    <a:bodyPr/>
                    <a:lstStyle/>
                    <a:p>
                      <a:r>
                        <a:rPr lang="en-US" b="1" dirty="0"/>
                        <a:t>202.141.81.6:12333</a:t>
                      </a:r>
                    </a:p>
                  </a:txBody>
                  <a:tcPr/>
                </a:tc>
                <a:extLst>
                  <a:ext uri="{0D108BD9-81ED-4DB2-BD59-A6C34878D82A}">
                    <a16:rowId xmlns:a16="http://schemas.microsoft.com/office/drawing/2014/main" val="2381567081"/>
                  </a:ext>
                </a:extLst>
              </a:tr>
            </a:tbl>
          </a:graphicData>
        </a:graphic>
      </p:graphicFrame>
      <p:sp>
        <p:nvSpPr>
          <p:cNvPr id="15" name="Right Arrow 14">
            <a:extLst>
              <a:ext uri="{FF2B5EF4-FFF2-40B4-BE49-F238E27FC236}">
                <a16:creationId xmlns:a16="http://schemas.microsoft.com/office/drawing/2014/main" id="{8F5750CD-8011-A645-B80A-8856F49A285A}"/>
              </a:ext>
            </a:extLst>
          </p:cNvPr>
          <p:cNvSpPr/>
          <p:nvPr/>
        </p:nvSpPr>
        <p:spPr>
          <a:xfrm>
            <a:off x="8741929" y="3002941"/>
            <a:ext cx="449301" cy="35266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B584D96-A22A-9246-BE01-F04AC82E674E}"/>
              </a:ext>
            </a:extLst>
          </p:cNvPr>
          <p:cNvSpPr txBox="1"/>
          <p:nvPr/>
        </p:nvSpPr>
        <p:spPr>
          <a:xfrm>
            <a:off x="7469076" y="5072734"/>
            <a:ext cx="1661865" cy="523220"/>
          </a:xfrm>
          <a:prstGeom prst="rect">
            <a:avLst/>
          </a:prstGeom>
          <a:noFill/>
        </p:spPr>
        <p:txBody>
          <a:bodyPr wrap="none" rtlCol="0">
            <a:spAutoFit/>
          </a:bodyPr>
          <a:lstStyle/>
          <a:p>
            <a:r>
              <a:rPr lang="en-US" sz="2800" b="1" dirty="0"/>
              <a:t>NAT Table</a:t>
            </a:r>
          </a:p>
        </p:txBody>
      </p:sp>
      <p:pic>
        <p:nvPicPr>
          <p:cNvPr id="16" name="Graphic 15" descr="Internet">
            <a:extLst>
              <a:ext uri="{FF2B5EF4-FFF2-40B4-BE49-F238E27FC236}">
                <a16:creationId xmlns:a16="http://schemas.microsoft.com/office/drawing/2014/main" id="{D185630B-6F4D-F74A-9AFF-6C8FBFE982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0390" y="4614747"/>
            <a:ext cx="914400" cy="914400"/>
          </a:xfrm>
          <a:prstGeom prst="rect">
            <a:avLst/>
          </a:prstGeom>
        </p:spPr>
      </p:pic>
      <p:sp>
        <p:nvSpPr>
          <p:cNvPr id="18" name="TextBox 17">
            <a:extLst>
              <a:ext uri="{FF2B5EF4-FFF2-40B4-BE49-F238E27FC236}">
                <a16:creationId xmlns:a16="http://schemas.microsoft.com/office/drawing/2014/main" id="{4086466D-5E23-6D46-AC61-1EE8F774C32C}"/>
              </a:ext>
            </a:extLst>
          </p:cNvPr>
          <p:cNvSpPr txBox="1"/>
          <p:nvPr/>
        </p:nvSpPr>
        <p:spPr>
          <a:xfrm>
            <a:off x="2663903" y="5334344"/>
            <a:ext cx="1829347" cy="461665"/>
          </a:xfrm>
          <a:prstGeom prst="rect">
            <a:avLst/>
          </a:prstGeom>
          <a:noFill/>
        </p:spPr>
        <p:txBody>
          <a:bodyPr wrap="none" rtlCol="0">
            <a:spAutoFit/>
          </a:bodyPr>
          <a:lstStyle/>
          <a:p>
            <a:r>
              <a:rPr lang="en-US" sz="2400" b="1" dirty="0"/>
              <a:t>172.16.10.28</a:t>
            </a:r>
          </a:p>
        </p:txBody>
      </p:sp>
    </p:spTree>
    <p:extLst>
      <p:ext uri="{BB962C8B-B14F-4D97-AF65-F5344CB8AC3E}">
        <p14:creationId xmlns:p14="http://schemas.microsoft.com/office/powerpoint/2010/main" val="160210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928B69-0E88-D146-91A7-AE7BA3EE646F}"/>
              </a:ext>
            </a:extLst>
          </p:cNvPr>
          <p:cNvSpPr>
            <a:spLocks noGrp="1"/>
          </p:cNvSpPr>
          <p:nvPr>
            <p:ph idx="1"/>
          </p:nvPr>
        </p:nvSpPr>
        <p:spPr/>
        <p:txBody>
          <a:bodyPr/>
          <a:lstStyle/>
          <a:p>
            <a:r>
              <a:rPr lang="en-US" dirty="0"/>
              <a:t>Problem of IPv4 -- number of IP addresses are limited, number </a:t>
            </a:r>
            <a:br>
              <a:rPr lang="en-US" dirty="0"/>
            </a:br>
            <a:r>
              <a:rPr lang="en-US" dirty="0"/>
              <a:t>of network devices are growing over time </a:t>
            </a:r>
          </a:p>
          <a:p>
            <a:pPr lvl="1"/>
            <a:r>
              <a:rPr lang="en-US" dirty="0"/>
              <a:t>IPv6 was introduced to solve many such problems associated with IPv4</a:t>
            </a:r>
          </a:p>
          <a:p>
            <a:pPr lvl="1"/>
            <a:r>
              <a:rPr lang="en-US" dirty="0"/>
              <a:t>However, the major limitation of IPv6 is its direct backward compatibility with IPv4 -- therefore, we never seen a global deployment of IPv6 </a:t>
            </a:r>
          </a:p>
          <a:p>
            <a:pPr lvl="1"/>
            <a:endParaRPr lang="en-US" dirty="0"/>
          </a:p>
          <a:p>
            <a:r>
              <a:rPr lang="en-US" dirty="0"/>
              <a:t>Remedy that has been accepted widely -- reuse “private IPv4 addresses” </a:t>
            </a:r>
          </a:p>
          <a:p>
            <a:endParaRPr lang="en-US" dirty="0"/>
          </a:p>
          <a:p>
            <a:r>
              <a:rPr lang="en-US" dirty="0"/>
              <a:t>Private IPv4 addresses </a:t>
            </a:r>
          </a:p>
          <a:p>
            <a:pPr lvl="1"/>
            <a:r>
              <a:rPr lang="en-US" dirty="0"/>
              <a:t>10.0.0.0/8</a:t>
            </a:r>
          </a:p>
          <a:p>
            <a:pPr lvl="1"/>
            <a:r>
              <a:rPr lang="en-US" dirty="0"/>
              <a:t>172.16.0.0/16 to 171.31.0.0/16</a:t>
            </a:r>
          </a:p>
          <a:p>
            <a:pPr lvl="1"/>
            <a:r>
              <a:rPr lang="en-US" dirty="0"/>
              <a:t>192.168.0.0/24 to 192.168.255.0/24</a:t>
            </a:r>
          </a:p>
        </p:txBody>
      </p:sp>
      <p:sp>
        <p:nvSpPr>
          <p:cNvPr id="3" name="Title 2">
            <a:extLst>
              <a:ext uri="{FF2B5EF4-FFF2-40B4-BE49-F238E27FC236}">
                <a16:creationId xmlns:a16="http://schemas.microsoft.com/office/drawing/2014/main" id="{211A0DB0-78C8-C243-9BC7-16C78D842695}"/>
              </a:ext>
            </a:extLst>
          </p:cNvPr>
          <p:cNvSpPr>
            <a:spLocks noGrp="1"/>
          </p:cNvSpPr>
          <p:nvPr>
            <p:ph type="title"/>
          </p:nvPr>
        </p:nvSpPr>
        <p:spPr/>
        <p:txBody>
          <a:bodyPr/>
          <a:lstStyle/>
          <a:p>
            <a:r>
              <a:rPr lang="en-US" dirty="0"/>
              <a:t>Private IP Addresses</a:t>
            </a:r>
          </a:p>
        </p:txBody>
      </p:sp>
    </p:spTree>
    <p:extLst>
      <p:ext uri="{BB962C8B-B14F-4D97-AF65-F5344CB8AC3E}">
        <p14:creationId xmlns:p14="http://schemas.microsoft.com/office/powerpoint/2010/main" val="3949719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3EBAF-9057-7344-BBD7-A7C224DD781A}"/>
              </a:ext>
            </a:extLst>
          </p:cNvPr>
          <p:cNvSpPr>
            <a:spLocks noGrp="1"/>
          </p:cNvSpPr>
          <p:nvPr>
            <p:ph idx="1"/>
          </p:nvPr>
        </p:nvSpPr>
        <p:spPr/>
        <p:txBody>
          <a:bodyPr/>
          <a:lstStyle/>
          <a:p>
            <a:r>
              <a:rPr lang="en-US" dirty="0"/>
              <a:t>Many of the Internet protocols and services (H.323, </a:t>
            </a:r>
            <a:r>
              <a:rPr lang="en-US" dirty="0" err="1"/>
              <a:t>Rshell</a:t>
            </a:r>
            <a:r>
              <a:rPr lang="en-US" dirty="0"/>
              <a:t>, </a:t>
            </a:r>
            <a:br>
              <a:rPr lang="en-US" dirty="0"/>
            </a:br>
            <a:r>
              <a:rPr lang="en-US" dirty="0"/>
              <a:t>IRC, PPTP, ICMP, IPSec, etc.) do not work over such Internet </a:t>
            </a:r>
            <a:br>
              <a:rPr lang="en-US" dirty="0"/>
            </a:br>
            <a:r>
              <a:rPr lang="en-US" dirty="0"/>
              <a:t>middleboxes -- particularly when the outside machine needs </a:t>
            </a:r>
            <a:br>
              <a:rPr lang="en-US" dirty="0"/>
            </a:br>
            <a:r>
              <a:rPr lang="en-US" dirty="0"/>
              <a:t>to initiate a connection </a:t>
            </a:r>
          </a:p>
          <a:p>
            <a:pPr lvl="1"/>
            <a:r>
              <a:rPr lang="en-US" dirty="0"/>
              <a:t>Sometime, NAT is combined with DNS to provide this support, DNS provides the IP address of the NAT server which helps in address translation</a:t>
            </a:r>
          </a:p>
          <a:p>
            <a:endParaRPr lang="en-US" dirty="0"/>
          </a:p>
          <a:p>
            <a:r>
              <a:rPr lang="en-US" dirty="0"/>
              <a:t>The processing of the NAT table needs to be very fast -- many a times, the NAT works as the capacity bottleneck for a network</a:t>
            </a:r>
          </a:p>
        </p:txBody>
      </p:sp>
      <p:sp>
        <p:nvSpPr>
          <p:cNvPr id="3" name="Title 2">
            <a:extLst>
              <a:ext uri="{FF2B5EF4-FFF2-40B4-BE49-F238E27FC236}">
                <a16:creationId xmlns:a16="http://schemas.microsoft.com/office/drawing/2014/main" id="{BCA13F4A-661A-6941-88E1-AAF34F77F866}"/>
              </a:ext>
            </a:extLst>
          </p:cNvPr>
          <p:cNvSpPr>
            <a:spLocks noGrp="1"/>
          </p:cNvSpPr>
          <p:nvPr>
            <p:ph type="title"/>
          </p:nvPr>
        </p:nvSpPr>
        <p:spPr/>
        <p:txBody>
          <a:bodyPr/>
          <a:lstStyle/>
          <a:p>
            <a:r>
              <a:rPr lang="en-US" dirty="0"/>
              <a:t>Overheads/Problems associated with NAT</a:t>
            </a:r>
          </a:p>
        </p:txBody>
      </p:sp>
    </p:spTree>
    <p:extLst>
      <p:ext uri="{BB962C8B-B14F-4D97-AF65-F5344CB8AC3E}">
        <p14:creationId xmlns:p14="http://schemas.microsoft.com/office/powerpoint/2010/main" val="2319243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29521-40C8-9541-847B-3927D7B5A496}"/>
              </a:ext>
            </a:extLst>
          </p:cNvPr>
          <p:cNvSpPr>
            <a:spLocks noGrp="1"/>
          </p:cNvSpPr>
          <p:nvPr>
            <p:ph idx="1"/>
          </p:nvPr>
        </p:nvSpPr>
        <p:spPr/>
        <p:txBody>
          <a:bodyPr/>
          <a:lstStyle/>
          <a:p>
            <a:r>
              <a:rPr lang="en-US" dirty="0"/>
              <a:t>Is a process where </a:t>
            </a:r>
          </a:p>
          <a:p>
            <a:pPr lvl="1"/>
            <a:r>
              <a:rPr lang="en-US" dirty="0"/>
              <a:t>one computer acts as an IP gateway for a network; </a:t>
            </a:r>
          </a:p>
          <a:p>
            <a:pPr lvl="1"/>
            <a:r>
              <a:rPr lang="en-US" dirty="0"/>
              <a:t>all other computers forward IP packets to that gateway, </a:t>
            </a:r>
          </a:p>
          <a:p>
            <a:pPr lvl="1"/>
            <a:r>
              <a:rPr lang="en-US" dirty="0"/>
              <a:t>the gateway replaces the source IP address with another IP address (its own IP, sometimes) and forwards the packet to the outside network</a:t>
            </a:r>
          </a:p>
          <a:p>
            <a:pPr lvl="1"/>
            <a:r>
              <a:rPr lang="en-US" dirty="0"/>
              <a:t>Mostly used to hide the IP addresses of the internal computers of a network </a:t>
            </a:r>
          </a:p>
          <a:p>
            <a:pPr lvl="1"/>
            <a:endParaRPr lang="en-US" dirty="0"/>
          </a:p>
          <a:p>
            <a:r>
              <a:rPr lang="en-US" dirty="0"/>
              <a:t>NAT works like an IP masquerader </a:t>
            </a:r>
          </a:p>
          <a:p>
            <a:endParaRPr lang="en-US" dirty="0"/>
          </a:p>
          <a:p>
            <a:r>
              <a:rPr lang="en-US" dirty="0"/>
              <a:t>Check </a:t>
            </a:r>
            <a:r>
              <a:rPr lang="en-US" dirty="0" err="1">
                <a:latin typeface="Consolas" panose="020B0609020204030204" pitchFamily="49" charset="0"/>
                <a:cs typeface="Consolas" panose="020B0609020204030204" pitchFamily="49" charset="0"/>
              </a:rPr>
              <a:t>ipmasq</a:t>
            </a:r>
            <a:r>
              <a:rPr lang="en-US" dirty="0">
                <a:cs typeface="Consolas" panose="020B0609020204030204" pitchFamily="49" charset="0"/>
              </a:rPr>
              <a:t> Linux tool (</a:t>
            </a:r>
            <a:r>
              <a:rPr lang="en-IN" dirty="0">
                <a:hlinkClick r:id="rId2"/>
              </a:rPr>
              <a:t>https://man.cx/ipmasq(8)</a:t>
            </a:r>
            <a:r>
              <a:rPr lang="en-IN" dirty="0"/>
              <a:t> to set IP masquerading over Linux </a:t>
            </a:r>
            <a:endParaRPr lang="en-US" dirty="0"/>
          </a:p>
        </p:txBody>
      </p:sp>
      <p:sp>
        <p:nvSpPr>
          <p:cNvPr id="3" name="Title 2">
            <a:extLst>
              <a:ext uri="{FF2B5EF4-FFF2-40B4-BE49-F238E27FC236}">
                <a16:creationId xmlns:a16="http://schemas.microsoft.com/office/drawing/2014/main" id="{E3838EBB-FABD-244F-A86F-84CD6D5799BA}"/>
              </a:ext>
            </a:extLst>
          </p:cNvPr>
          <p:cNvSpPr>
            <a:spLocks noGrp="1"/>
          </p:cNvSpPr>
          <p:nvPr>
            <p:ph type="title"/>
          </p:nvPr>
        </p:nvSpPr>
        <p:spPr/>
        <p:txBody>
          <a:bodyPr/>
          <a:lstStyle/>
          <a:p>
            <a:r>
              <a:rPr lang="en-US" dirty="0"/>
              <a:t>IP Masquerading</a:t>
            </a:r>
          </a:p>
        </p:txBody>
      </p:sp>
    </p:spTree>
    <p:extLst>
      <p:ext uri="{BB962C8B-B14F-4D97-AF65-F5344CB8AC3E}">
        <p14:creationId xmlns:p14="http://schemas.microsoft.com/office/powerpoint/2010/main" val="391828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76998-DFBF-7647-A972-E9DEB3554C6C}"/>
              </a:ext>
            </a:extLst>
          </p:cNvPr>
          <p:cNvSpPr>
            <a:spLocks noGrp="1"/>
          </p:cNvSpPr>
          <p:nvPr>
            <p:ph idx="1"/>
          </p:nvPr>
        </p:nvSpPr>
        <p:spPr/>
        <p:txBody>
          <a:bodyPr/>
          <a:lstStyle/>
          <a:p>
            <a:r>
              <a:rPr lang="en-US" dirty="0"/>
              <a:t>Routing is done based on the IP addresses by making a </a:t>
            </a:r>
            <a:br>
              <a:rPr lang="en-US" dirty="0"/>
            </a:br>
            <a:r>
              <a:rPr lang="en-US" dirty="0"/>
              <a:t>lookup on the routing table. </a:t>
            </a:r>
          </a:p>
          <a:p>
            <a:endParaRPr lang="en-US" dirty="0"/>
          </a:p>
          <a:p>
            <a:r>
              <a:rPr lang="en-US" dirty="0"/>
              <a:t>Say, an IP packet has reached to the gateway router of a subnet, now the packet needs to be delivered to the final destination machine</a:t>
            </a:r>
          </a:p>
          <a:p>
            <a:pPr lvl="1"/>
            <a:r>
              <a:rPr lang="en-US" dirty="0"/>
              <a:t>There can be many intermediate L2 switches which do not understand IP addresses </a:t>
            </a:r>
          </a:p>
        </p:txBody>
      </p:sp>
      <p:sp>
        <p:nvSpPr>
          <p:cNvPr id="3" name="Title 2">
            <a:extLst>
              <a:ext uri="{FF2B5EF4-FFF2-40B4-BE49-F238E27FC236}">
                <a16:creationId xmlns:a16="http://schemas.microsoft.com/office/drawing/2014/main" id="{BB1626AA-30CF-1F43-A754-9320456765C9}"/>
              </a:ext>
            </a:extLst>
          </p:cNvPr>
          <p:cNvSpPr>
            <a:spLocks noGrp="1"/>
          </p:cNvSpPr>
          <p:nvPr>
            <p:ph type="title"/>
          </p:nvPr>
        </p:nvSpPr>
        <p:spPr/>
        <p:txBody>
          <a:bodyPr/>
          <a:lstStyle/>
          <a:p>
            <a:r>
              <a:rPr lang="en-US" dirty="0"/>
              <a:t>Address Resolution Protocol (ARP)</a:t>
            </a:r>
          </a:p>
        </p:txBody>
      </p:sp>
      <p:pic>
        <p:nvPicPr>
          <p:cNvPr id="5" name="Picture 4">
            <a:extLst>
              <a:ext uri="{FF2B5EF4-FFF2-40B4-BE49-F238E27FC236}">
                <a16:creationId xmlns:a16="http://schemas.microsoft.com/office/drawing/2014/main" id="{98738CA4-32B3-6347-83DC-63C0434F43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78404" y="4682671"/>
            <a:ext cx="1665514" cy="1224643"/>
          </a:xfrm>
          <a:prstGeom prst="rect">
            <a:avLst/>
          </a:prstGeom>
        </p:spPr>
      </p:pic>
      <p:pic>
        <p:nvPicPr>
          <p:cNvPr id="6" name="Picture 5">
            <a:extLst>
              <a:ext uri="{FF2B5EF4-FFF2-40B4-BE49-F238E27FC236}">
                <a16:creationId xmlns:a16="http://schemas.microsoft.com/office/drawing/2014/main" id="{FB87B4E5-930E-9A40-BA98-0EAC2F558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5629" y="4038599"/>
            <a:ext cx="1123043" cy="1123043"/>
          </a:xfrm>
          <a:prstGeom prst="rect">
            <a:avLst/>
          </a:prstGeom>
        </p:spPr>
      </p:pic>
      <p:pic>
        <p:nvPicPr>
          <p:cNvPr id="7" name="Picture 6">
            <a:extLst>
              <a:ext uri="{FF2B5EF4-FFF2-40B4-BE49-F238E27FC236}">
                <a16:creationId xmlns:a16="http://schemas.microsoft.com/office/drawing/2014/main" id="{D05C1CA1-92AF-C246-8E95-FAA47B2077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6511" y="4038598"/>
            <a:ext cx="1123043" cy="1123043"/>
          </a:xfrm>
          <a:prstGeom prst="rect">
            <a:avLst/>
          </a:prstGeom>
        </p:spPr>
      </p:pic>
      <p:pic>
        <p:nvPicPr>
          <p:cNvPr id="8" name="Picture 7">
            <a:extLst>
              <a:ext uri="{FF2B5EF4-FFF2-40B4-BE49-F238E27FC236}">
                <a16:creationId xmlns:a16="http://schemas.microsoft.com/office/drawing/2014/main" id="{AA9A0E19-A93D-B048-9979-875644CF3C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5628" y="5720576"/>
            <a:ext cx="1123043" cy="1123043"/>
          </a:xfrm>
          <a:prstGeom prst="rect">
            <a:avLst/>
          </a:prstGeom>
        </p:spPr>
      </p:pic>
      <p:pic>
        <p:nvPicPr>
          <p:cNvPr id="9" name="Picture 8">
            <a:extLst>
              <a:ext uri="{FF2B5EF4-FFF2-40B4-BE49-F238E27FC236}">
                <a16:creationId xmlns:a16="http://schemas.microsoft.com/office/drawing/2014/main" id="{E465B6DD-07E6-7A43-8D2F-933BA5017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6511" y="5734957"/>
            <a:ext cx="1123043" cy="1123043"/>
          </a:xfrm>
          <a:prstGeom prst="rect">
            <a:avLst/>
          </a:prstGeom>
        </p:spPr>
      </p:pic>
      <p:pic>
        <p:nvPicPr>
          <p:cNvPr id="10" name="Picture 9">
            <a:extLst>
              <a:ext uri="{FF2B5EF4-FFF2-40B4-BE49-F238E27FC236}">
                <a16:creationId xmlns:a16="http://schemas.microsoft.com/office/drawing/2014/main" id="{C37B2106-01B8-3F41-BAF6-B9299C24CB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55938" y="4841421"/>
            <a:ext cx="1123043" cy="1123043"/>
          </a:xfrm>
          <a:prstGeom prst="rect">
            <a:avLst/>
          </a:prstGeom>
        </p:spPr>
      </p:pic>
      <p:pic>
        <p:nvPicPr>
          <p:cNvPr id="11" name="Picture 10">
            <a:extLst>
              <a:ext uri="{FF2B5EF4-FFF2-40B4-BE49-F238E27FC236}">
                <a16:creationId xmlns:a16="http://schemas.microsoft.com/office/drawing/2014/main" id="{D09DB500-1386-D245-8F94-D76DA901BAC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70534" y="4875114"/>
            <a:ext cx="1306286" cy="979585"/>
          </a:xfrm>
          <a:prstGeom prst="rect">
            <a:avLst/>
          </a:prstGeom>
        </p:spPr>
      </p:pic>
      <p:cxnSp>
        <p:nvCxnSpPr>
          <p:cNvPr id="13" name="Straight Connector 12">
            <a:extLst>
              <a:ext uri="{FF2B5EF4-FFF2-40B4-BE49-F238E27FC236}">
                <a16:creationId xmlns:a16="http://schemas.microsoft.com/office/drawing/2014/main" id="{546B7481-F4CB-6347-A752-0878C0417908}"/>
              </a:ext>
            </a:extLst>
          </p:cNvPr>
          <p:cNvCxnSpPr>
            <a:stCxn id="5" idx="3"/>
            <a:endCxn id="6" idx="1"/>
          </p:cNvCxnSpPr>
          <p:nvPr/>
        </p:nvCxnSpPr>
        <p:spPr>
          <a:xfrm flipV="1">
            <a:off x="3043918" y="4600121"/>
            <a:ext cx="1531711" cy="694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764F85-F721-4F41-A573-84E13E6510A3}"/>
              </a:ext>
            </a:extLst>
          </p:cNvPr>
          <p:cNvCxnSpPr>
            <a:stCxn id="5" idx="3"/>
            <a:endCxn id="8" idx="1"/>
          </p:cNvCxnSpPr>
          <p:nvPr/>
        </p:nvCxnSpPr>
        <p:spPr>
          <a:xfrm>
            <a:off x="3043918" y="5294993"/>
            <a:ext cx="1531710" cy="987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1CC8FF-FE34-A846-9C08-A3852C3C3650}"/>
              </a:ext>
            </a:extLst>
          </p:cNvPr>
          <p:cNvCxnSpPr>
            <a:stCxn id="6" idx="3"/>
            <a:endCxn id="7" idx="1"/>
          </p:cNvCxnSpPr>
          <p:nvPr/>
        </p:nvCxnSpPr>
        <p:spPr>
          <a:xfrm flipV="1">
            <a:off x="5698672" y="4600120"/>
            <a:ext cx="16978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F6E8DD-2A33-284C-BD11-381BAEE71B3C}"/>
              </a:ext>
            </a:extLst>
          </p:cNvPr>
          <p:cNvCxnSpPr>
            <a:stCxn id="8" idx="3"/>
            <a:endCxn id="9" idx="1"/>
          </p:cNvCxnSpPr>
          <p:nvPr/>
        </p:nvCxnSpPr>
        <p:spPr>
          <a:xfrm>
            <a:off x="5698671" y="6282098"/>
            <a:ext cx="1697840" cy="14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903F8E-D03F-E043-A72E-135EE9D8A954}"/>
              </a:ext>
            </a:extLst>
          </p:cNvPr>
          <p:cNvCxnSpPr>
            <a:stCxn id="6" idx="3"/>
            <a:endCxn id="9" idx="1"/>
          </p:cNvCxnSpPr>
          <p:nvPr/>
        </p:nvCxnSpPr>
        <p:spPr>
          <a:xfrm>
            <a:off x="5698672" y="4600121"/>
            <a:ext cx="1697839" cy="1696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17472E-BBE7-C346-ABF6-9A031B75DC67}"/>
              </a:ext>
            </a:extLst>
          </p:cNvPr>
          <p:cNvCxnSpPr>
            <a:stCxn id="8" idx="3"/>
            <a:endCxn id="7" idx="1"/>
          </p:cNvCxnSpPr>
          <p:nvPr/>
        </p:nvCxnSpPr>
        <p:spPr>
          <a:xfrm flipV="1">
            <a:off x="5698671" y="4600120"/>
            <a:ext cx="1697840" cy="1681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A14D6-A1A3-DB43-AE0A-D71C1EE17336}"/>
              </a:ext>
            </a:extLst>
          </p:cNvPr>
          <p:cNvCxnSpPr>
            <a:stCxn id="7" idx="3"/>
            <a:endCxn id="10" idx="1"/>
          </p:cNvCxnSpPr>
          <p:nvPr/>
        </p:nvCxnSpPr>
        <p:spPr>
          <a:xfrm>
            <a:off x="8519554" y="4600120"/>
            <a:ext cx="836384" cy="80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5887E8-7364-9444-83DE-C1CE7FF14B7B}"/>
              </a:ext>
            </a:extLst>
          </p:cNvPr>
          <p:cNvCxnSpPr>
            <a:stCxn id="9" idx="3"/>
            <a:endCxn id="10" idx="1"/>
          </p:cNvCxnSpPr>
          <p:nvPr/>
        </p:nvCxnSpPr>
        <p:spPr>
          <a:xfrm flipV="1">
            <a:off x="8519554" y="5402943"/>
            <a:ext cx="836384" cy="893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BC2D6-A47E-5C46-B2E7-D411478CF4CC}"/>
              </a:ext>
            </a:extLst>
          </p:cNvPr>
          <p:cNvCxnSpPr>
            <a:stCxn id="10" idx="3"/>
          </p:cNvCxnSpPr>
          <p:nvPr/>
        </p:nvCxnSpPr>
        <p:spPr>
          <a:xfrm flipV="1">
            <a:off x="10478981" y="5402942"/>
            <a:ext cx="654457"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38BDFE89-1754-994A-BC5E-09190798D032}"/>
              </a:ext>
            </a:extLst>
          </p:cNvPr>
          <p:cNvSpPr/>
          <p:nvPr/>
        </p:nvSpPr>
        <p:spPr>
          <a:xfrm>
            <a:off x="197708" y="4188941"/>
            <a:ext cx="2846210" cy="41117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dst</a:t>
            </a:r>
            <a:r>
              <a:rPr lang="en-US" b="1" dirty="0"/>
              <a:t> = 202.141.81.78</a:t>
            </a:r>
          </a:p>
        </p:txBody>
      </p:sp>
      <p:sp>
        <p:nvSpPr>
          <p:cNvPr id="32" name="TextBox 31">
            <a:extLst>
              <a:ext uri="{FF2B5EF4-FFF2-40B4-BE49-F238E27FC236}">
                <a16:creationId xmlns:a16="http://schemas.microsoft.com/office/drawing/2014/main" id="{CE7EA3FA-5FF9-6448-BACB-30568F9A3FFB}"/>
              </a:ext>
            </a:extLst>
          </p:cNvPr>
          <p:cNvSpPr txBox="1"/>
          <p:nvPr/>
        </p:nvSpPr>
        <p:spPr>
          <a:xfrm>
            <a:off x="10614454" y="5907314"/>
            <a:ext cx="1562366" cy="369332"/>
          </a:xfrm>
          <a:prstGeom prst="rect">
            <a:avLst/>
          </a:prstGeom>
          <a:noFill/>
        </p:spPr>
        <p:txBody>
          <a:bodyPr wrap="square" rtlCol="0">
            <a:spAutoFit/>
          </a:bodyPr>
          <a:lstStyle/>
          <a:p>
            <a:r>
              <a:rPr lang="en-US" b="1" dirty="0"/>
              <a:t>202.141.81.78</a:t>
            </a:r>
          </a:p>
        </p:txBody>
      </p:sp>
    </p:spTree>
    <p:extLst>
      <p:ext uri="{BB962C8B-B14F-4D97-AF65-F5344CB8AC3E}">
        <p14:creationId xmlns:p14="http://schemas.microsoft.com/office/powerpoint/2010/main" val="389652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76998-DFBF-7647-A972-E9DEB3554C6C}"/>
              </a:ext>
            </a:extLst>
          </p:cNvPr>
          <p:cNvSpPr>
            <a:spLocks noGrp="1"/>
          </p:cNvSpPr>
          <p:nvPr>
            <p:ph idx="1"/>
          </p:nvPr>
        </p:nvSpPr>
        <p:spPr/>
        <p:txBody>
          <a:bodyPr/>
          <a:lstStyle/>
          <a:p>
            <a:r>
              <a:rPr lang="en-US" dirty="0"/>
              <a:t>The last hop packet delivery through the L2 switches is </a:t>
            </a:r>
            <a:br>
              <a:rPr lang="en-US" dirty="0"/>
            </a:br>
            <a:r>
              <a:rPr lang="en-US" dirty="0"/>
              <a:t>done based on the MAC addresses </a:t>
            </a:r>
          </a:p>
          <a:p>
            <a:endParaRPr lang="en-US" dirty="0"/>
          </a:p>
          <a:p>
            <a:r>
              <a:rPr lang="en-US" dirty="0"/>
              <a:t>However, the routers do not know what is the MAC address of the final destination -- the IP header of the packet does not contain that </a:t>
            </a:r>
          </a:p>
        </p:txBody>
      </p:sp>
      <p:sp>
        <p:nvSpPr>
          <p:cNvPr id="3" name="Title 2">
            <a:extLst>
              <a:ext uri="{FF2B5EF4-FFF2-40B4-BE49-F238E27FC236}">
                <a16:creationId xmlns:a16="http://schemas.microsoft.com/office/drawing/2014/main" id="{BB1626AA-30CF-1F43-A754-9320456765C9}"/>
              </a:ext>
            </a:extLst>
          </p:cNvPr>
          <p:cNvSpPr>
            <a:spLocks noGrp="1"/>
          </p:cNvSpPr>
          <p:nvPr>
            <p:ph type="title"/>
          </p:nvPr>
        </p:nvSpPr>
        <p:spPr/>
        <p:txBody>
          <a:bodyPr/>
          <a:lstStyle/>
          <a:p>
            <a:r>
              <a:rPr lang="en-US" dirty="0"/>
              <a:t>Address Resolution Protocol (ARP)</a:t>
            </a:r>
          </a:p>
        </p:txBody>
      </p:sp>
      <p:pic>
        <p:nvPicPr>
          <p:cNvPr id="5" name="Picture 4">
            <a:extLst>
              <a:ext uri="{FF2B5EF4-FFF2-40B4-BE49-F238E27FC236}">
                <a16:creationId xmlns:a16="http://schemas.microsoft.com/office/drawing/2014/main" id="{98738CA4-32B3-6347-83DC-63C0434F43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78404" y="4682671"/>
            <a:ext cx="1665514" cy="1224643"/>
          </a:xfrm>
          <a:prstGeom prst="rect">
            <a:avLst/>
          </a:prstGeom>
        </p:spPr>
      </p:pic>
      <p:pic>
        <p:nvPicPr>
          <p:cNvPr id="6" name="Picture 5">
            <a:extLst>
              <a:ext uri="{FF2B5EF4-FFF2-40B4-BE49-F238E27FC236}">
                <a16:creationId xmlns:a16="http://schemas.microsoft.com/office/drawing/2014/main" id="{FB87B4E5-930E-9A40-BA98-0EAC2F558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5629" y="4038599"/>
            <a:ext cx="1123043" cy="1123043"/>
          </a:xfrm>
          <a:prstGeom prst="rect">
            <a:avLst/>
          </a:prstGeom>
        </p:spPr>
      </p:pic>
      <p:pic>
        <p:nvPicPr>
          <p:cNvPr id="7" name="Picture 6">
            <a:extLst>
              <a:ext uri="{FF2B5EF4-FFF2-40B4-BE49-F238E27FC236}">
                <a16:creationId xmlns:a16="http://schemas.microsoft.com/office/drawing/2014/main" id="{D05C1CA1-92AF-C246-8E95-FAA47B2077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6511" y="4038598"/>
            <a:ext cx="1123043" cy="1123043"/>
          </a:xfrm>
          <a:prstGeom prst="rect">
            <a:avLst/>
          </a:prstGeom>
        </p:spPr>
      </p:pic>
      <p:pic>
        <p:nvPicPr>
          <p:cNvPr id="8" name="Picture 7">
            <a:extLst>
              <a:ext uri="{FF2B5EF4-FFF2-40B4-BE49-F238E27FC236}">
                <a16:creationId xmlns:a16="http://schemas.microsoft.com/office/drawing/2014/main" id="{AA9A0E19-A93D-B048-9979-875644CF3C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5628" y="5720576"/>
            <a:ext cx="1123043" cy="1123043"/>
          </a:xfrm>
          <a:prstGeom prst="rect">
            <a:avLst/>
          </a:prstGeom>
        </p:spPr>
      </p:pic>
      <p:pic>
        <p:nvPicPr>
          <p:cNvPr id="9" name="Picture 8">
            <a:extLst>
              <a:ext uri="{FF2B5EF4-FFF2-40B4-BE49-F238E27FC236}">
                <a16:creationId xmlns:a16="http://schemas.microsoft.com/office/drawing/2014/main" id="{E465B6DD-07E6-7A43-8D2F-933BA5017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6511" y="5734957"/>
            <a:ext cx="1123043" cy="1123043"/>
          </a:xfrm>
          <a:prstGeom prst="rect">
            <a:avLst/>
          </a:prstGeom>
        </p:spPr>
      </p:pic>
      <p:pic>
        <p:nvPicPr>
          <p:cNvPr id="10" name="Picture 9">
            <a:extLst>
              <a:ext uri="{FF2B5EF4-FFF2-40B4-BE49-F238E27FC236}">
                <a16:creationId xmlns:a16="http://schemas.microsoft.com/office/drawing/2014/main" id="{C37B2106-01B8-3F41-BAF6-B9299C24CB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55938" y="4841421"/>
            <a:ext cx="1123043" cy="1123043"/>
          </a:xfrm>
          <a:prstGeom prst="rect">
            <a:avLst/>
          </a:prstGeom>
        </p:spPr>
      </p:pic>
      <p:pic>
        <p:nvPicPr>
          <p:cNvPr id="11" name="Picture 10">
            <a:extLst>
              <a:ext uri="{FF2B5EF4-FFF2-40B4-BE49-F238E27FC236}">
                <a16:creationId xmlns:a16="http://schemas.microsoft.com/office/drawing/2014/main" id="{D09DB500-1386-D245-8F94-D76DA901BAC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70534" y="4875114"/>
            <a:ext cx="1306286" cy="979585"/>
          </a:xfrm>
          <a:prstGeom prst="rect">
            <a:avLst/>
          </a:prstGeom>
        </p:spPr>
      </p:pic>
      <p:cxnSp>
        <p:nvCxnSpPr>
          <p:cNvPr id="13" name="Straight Connector 12">
            <a:extLst>
              <a:ext uri="{FF2B5EF4-FFF2-40B4-BE49-F238E27FC236}">
                <a16:creationId xmlns:a16="http://schemas.microsoft.com/office/drawing/2014/main" id="{546B7481-F4CB-6347-A752-0878C0417908}"/>
              </a:ext>
            </a:extLst>
          </p:cNvPr>
          <p:cNvCxnSpPr>
            <a:stCxn id="5" idx="3"/>
            <a:endCxn id="6" idx="1"/>
          </p:cNvCxnSpPr>
          <p:nvPr/>
        </p:nvCxnSpPr>
        <p:spPr>
          <a:xfrm flipV="1">
            <a:off x="3043918" y="4600121"/>
            <a:ext cx="1531711" cy="694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764F85-F721-4F41-A573-84E13E6510A3}"/>
              </a:ext>
            </a:extLst>
          </p:cNvPr>
          <p:cNvCxnSpPr>
            <a:stCxn id="5" idx="3"/>
            <a:endCxn id="8" idx="1"/>
          </p:cNvCxnSpPr>
          <p:nvPr/>
        </p:nvCxnSpPr>
        <p:spPr>
          <a:xfrm>
            <a:off x="3043918" y="5294993"/>
            <a:ext cx="1531710" cy="987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1CC8FF-FE34-A846-9C08-A3852C3C3650}"/>
              </a:ext>
            </a:extLst>
          </p:cNvPr>
          <p:cNvCxnSpPr>
            <a:stCxn id="6" idx="3"/>
            <a:endCxn id="7" idx="1"/>
          </p:cNvCxnSpPr>
          <p:nvPr/>
        </p:nvCxnSpPr>
        <p:spPr>
          <a:xfrm flipV="1">
            <a:off x="5698672" y="4600120"/>
            <a:ext cx="16978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F6E8DD-2A33-284C-BD11-381BAEE71B3C}"/>
              </a:ext>
            </a:extLst>
          </p:cNvPr>
          <p:cNvCxnSpPr>
            <a:stCxn id="8" idx="3"/>
            <a:endCxn id="9" idx="1"/>
          </p:cNvCxnSpPr>
          <p:nvPr/>
        </p:nvCxnSpPr>
        <p:spPr>
          <a:xfrm>
            <a:off x="5698671" y="6282098"/>
            <a:ext cx="1697840" cy="14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903F8E-D03F-E043-A72E-135EE9D8A954}"/>
              </a:ext>
            </a:extLst>
          </p:cNvPr>
          <p:cNvCxnSpPr>
            <a:stCxn id="6" idx="3"/>
            <a:endCxn id="9" idx="1"/>
          </p:cNvCxnSpPr>
          <p:nvPr/>
        </p:nvCxnSpPr>
        <p:spPr>
          <a:xfrm>
            <a:off x="5698672" y="4600121"/>
            <a:ext cx="1697839" cy="1696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17472E-BBE7-C346-ABF6-9A031B75DC67}"/>
              </a:ext>
            </a:extLst>
          </p:cNvPr>
          <p:cNvCxnSpPr>
            <a:stCxn id="8" idx="3"/>
            <a:endCxn id="7" idx="1"/>
          </p:cNvCxnSpPr>
          <p:nvPr/>
        </p:nvCxnSpPr>
        <p:spPr>
          <a:xfrm flipV="1">
            <a:off x="5698671" y="4600120"/>
            <a:ext cx="1697840" cy="1681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A14D6-A1A3-DB43-AE0A-D71C1EE17336}"/>
              </a:ext>
            </a:extLst>
          </p:cNvPr>
          <p:cNvCxnSpPr>
            <a:stCxn id="7" idx="3"/>
            <a:endCxn id="10" idx="1"/>
          </p:cNvCxnSpPr>
          <p:nvPr/>
        </p:nvCxnSpPr>
        <p:spPr>
          <a:xfrm>
            <a:off x="8519554" y="4600120"/>
            <a:ext cx="836384" cy="80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5887E8-7364-9444-83DE-C1CE7FF14B7B}"/>
              </a:ext>
            </a:extLst>
          </p:cNvPr>
          <p:cNvCxnSpPr>
            <a:stCxn id="9" idx="3"/>
            <a:endCxn id="10" idx="1"/>
          </p:cNvCxnSpPr>
          <p:nvPr/>
        </p:nvCxnSpPr>
        <p:spPr>
          <a:xfrm flipV="1">
            <a:off x="8519554" y="5402943"/>
            <a:ext cx="836384" cy="893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BC2D6-A47E-5C46-B2E7-D411478CF4CC}"/>
              </a:ext>
            </a:extLst>
          </p:cNvPr>
          <p:cNvCxnSpPr>
            <a:stCxn id="10" idx="3"/>
          </p:cNvCxnSpPr>
          <p:nvPr/>
        </p:nvCxnSpPr>
        <p:spPr>
          <a:xfrm flipV="1">
            <a:off x="10478981" y="5402942"/>
            <a:ext cx="654457"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38BDFE89-1754-994A-BC5E-09190798D032}"/>
              </a:ext>
            </a:extLst>
          </p:cNvPr>
          <p:cNvSpPr/>
          <p:nvPr/>
        </p:nvSpPr>
        <p:spPr>
          <a:xfrm>
            <a:off x="197708" y="4188941"/>
            <a:ext cx="2846210" cy="41117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dst</a:t>
            </a:r>
            <a:r>
              <a:rPr lang="en-US" b="1" dirty="0"/>
              <a:t> = 202.141.81.78</a:t>
            </a:r>
          </a:p>
        </p:txBody>
      </p:sp>
      <p:sp>
        <p:nvSpPr>
          <p:cNvPr id="32" name="TextBox 31">
            <a:extLst>
              <a:ext uri="{FF2B5EF4-FFF2-40B4-BE49-F238E27FC236}">
                <a16:creationId xmlns:a16="http://schemas.microsoft.com/office/drawing/2014/main" id="{CE7EA3FA-5FF9-6448-BACB-30568F9A3FFB}"/>
              </a:ext>
            </a:extLst>
          </p:cNvPr>
          <p:cNvSpPr txBox="1"/>
          <p:nvPr/>
        </p:nvSpPr>
        <p:spPr>
          <a:xfrm>
            <a:off x="10614454" y="5907314"/>
            <a:ext cx="1562366" cy="369332"/>
          </a:xfrm>
          <a:prstGeom prst="rect">
            <a:avLst/>
          </a:prstGeom>
          <a:noFill/>
        </p:spPr>
        <p:txBody>
          <a:bodyPr wrap="square" rtlCol="0">
            <a:spAutoFit/>
          </a:bodyPr>
          <a:lstStyle/>
          <a:p>
            <a:r>
              <a:rPr lang="en-US" b="1" dirty="0"/>
              <a:t>202.141.81.78</a:t>
            </a:r>
          </a:p>
        </p:txBody>
      </p:sp>
    </p:spTree>
    <p:extLst>
      <p:ext uri="{BB962C8B-B14F-4D97-AF65-F5344CB8AC3E}">
        <p14:creationId xmlns:p14="http://schemas.microsoft.com/office/powerpoint/2010/main" val="395655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76998-DFBF-7647-A972-E9DEB3554C6C}"/>
              </a:ext>
            </a:extLst>
          </p:cNvPr>
          <p:cNvSpPr>
            <a:spLocks noGrp="1"/>
          </p:cNvSpPr>
          <p:nvPr>
            <p:ph idx="1"/>
          </p:nvPr>
        </p:nvSpPr>
        <p:spPr/>
        <p:txBody>
          <a:bodyPr/>
          <a:lstStyle/>
          <a:p>
            <a:r>
              <a:rPr lang="en-US" dirty="0"/>
              <a:t>The above example is true for every L3 hop in the Internet </a:t>
            </a:r>
          </a:p>
          <a:p>
            <a:r>
              <a:rPr lang="en-US" dirty="0"/>
              <a:t>The routing table gives the IP of the next hop L3 device and the interface through which that L3 devices can be reached, however, it does not give the MAC address of the next hop device</a:t>
            </a:r>
          </a:p>
          <a:p>
            <a:r>
              <a:rPr lang="en-US" dirty="0"/>
              <a:t>How will the router know the MAC address of the next hop device? Note that this information is needed to populate the L2 header of the packet </a:t>
            </a:r>
          </a:p>
        </p:txBody>
      </p:sp>
      <p:sp>
        <p:nvSpPr>
          <p:cNvPr id="3" name="Title 2">
            <a:extLst>
              <a:ext uri="{FF2B5EF4-FFF2-40B4-BE49-F238E27FC236}">
                <a16:creationId xmlns:a16="http://schemas.microsoft.com/office/drawing/2014/main" id="{BB1626AA-30CF-1F43-A754-9320456765C9}"/>
              </a:ext>
            </a:extLst>
          </p:cNvPr>
          <p:cNvSpPr>
            <a:spLocks noGrp="1"/>
          </p:cNvSpPr>
          <p:nvPr>
            <p:ph type="title"/>
          </p:nvPr>
        </p:nvSpPr>
        <p:spPr/>
        <p:txBody>
          <a:bodyPr/>
          <a:lstStyle/>
          <a:p>
            <a:r>
              <a:rPr lang="en-US" dirty="0"/>
              <a:t>Address Resolution Protocol (ARP)</a:t>
            </a:r>
          </a:p>
        </p:txBody>
      </p:sp>
      <p:pic>
        <p:nvPicPr>
          <p:cNvPr id="5" name="Picture 4">
            <a:extLst>
              <a:ext uri="{FF2B5EF4-FFF2-40B4-BE49-F238E27FC236}">
                <a16:creationId xmlns:a16="http://schemas.microsoft.com/office/drawing/2014/main" id="{98738CA4-32B3-6347-83DC-63C0434F43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1071" y="4682671"/>
            <a:ext cx="1665514" cy="1224643"/>
          </a:xfrm>
          <a:prstGeom prst="rect">
            <a:avLst/>
          </a:prstGeom>
        </p:spPr>
      </p:pic>
      <p:pic>
        <p:nvPicPr>
          <p:cNvPr id="6" name="Picture 5">
            <a:extLst>
              <a:ext uri="{FF2B5EF4-FFF2-40B4-BE49-F238E27FC236}">
                <a16:creationId xmlns:a16="http://schemas.microsoft.com/office/drawing/2014/main" id="{FB87B4E5-930E-9A40-BA98-0EAC2F558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8296" y="4038599"/>
            <a:ext cx="1123043" cy="1123043"/>
          </a:xfrm>
          <a:prstGeom prst="rect">
            <a:avLst/>
          </a:prstGeom>
        </p:spPr>
      </p:pic>
      <p:pic>
        <p:nvPicPr>
          <p:cNvPr id="7" name="Picture 6">
            <a:extLst>
              <a:ext uri="{FF2B5EF4-FFF2-40B4-BE49-F238E27FC236}">
                <a16:creationId xmlns:a16="http://schemas.microsoft.com/office/drawing/2014/main" id="{D05C1CA1-92AF-C246-8E95-FAA47B2077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9178" y="4038598"/>
            <a:ext cx="1123043" cy="1123043"/>
          </a:xfrm>
          <a:prstGeom prst="rect">
            <a:avLst/>
          </a:prstGeom>
        </p:spPr>
      </p:pic>
      <p:pic>
        <p:nvPicPr>
          <p:cNvPr id="8" name="Picture 7">
            <a:extLst>
              <a:ext uri="{FF2B5EF4-FFF2-40B4-BE49-F238E27FC236}">
                <a16:creationId xmlns:a16="http://schemas.microsoft.com/office/drawing/2014/main" id="{AA9A0E19-A93D-B048-9979-875644CF3C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8295" y="5720576"/>
            <a:ext cx="1123043" cy="1123043"/>
          </a:xfrm>
          <a:prstGeom prst="rect">
            <a:avLst/>
          </a:prstGeom>
        </p:spPr>
      </p:pic>
      <p:pic>
        <p:nvPicPr>
          <p:cNvPr id="9" name="Picture 8">
            <a:extLst>
              <a:ext uri="{FF2B5EF4-FFF2-40B4-BE49-F238E27FC236}">
                <a16:creationId xmlns:a16="http://schemas.microsoft.com/office/drawing/2014/main" id="{E465B6DD-07E6-7A43-8D2F-933BA5017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9178" y="5734957"/>
            <a:ext cx="1123043" cy="1123043"/>
          </a:xfrm>
          <a:prstGeom prst="rect">
            <a:avLst/>
          </a:prstGeom>
        </p:spPr>
      </p:pic>
      <p:pic>
        <p:nvPicPr>
          <p:cNvPr id="10" name="Picture 9">
            <a:extLst>
              <a:ext uri="{FF2B5EF4-FFF2-40B4-BE49-F238E27FC236}">
                <a16:creationId xmlns:a16="http://schemas.microsoft.com/office/drawing/2014/main" id="{C37B2106-01B8-3F41-BAF6-B9299C24CB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78605" y="4841421"/>
            <a:ext cx="1123043" cy="1123043"/>
          </a:xfrm>
          <a:prstGeom prst="rect">
            <a:avLst/>
          </a:prstGeom>
        </p:spPr>
      </p:pic>
      <p:cxnSp>
        <p:nvCxnSpPr>
          <p:cNvPr id="13" name="Straight Connector 12">
            <a:extLst>
              <a:ext uri="{FF2B5EF4-FFF2-40B4-BE49-F238E27FC236}">
                <a16:creationId xmlns:a16="http://schemas.microsoft.com/office/drawing/2014/main" id="{546B7481-F4CB-6347-A752-0878C0417908}"/>
              </a:ext>
            </a:extLst>
          </p:cNvPr>
          <p:cNvCxnSpPr>
            <a:stCxn id="5" idx="3"/>
            <a:endCxn id="6" idx="1"/>
          </p:cNvCxnSpPr>
          <p:nvPr/>
        </p:nvCxnSpPr>
        <p:spPr>
          <a:xfrm flipV="1">
            <a:off x="2166585" y="4600121"/>
            <a:ext cx="1531711" cy="694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764F85-F721-4F41-A573-84E13E6510A3}"/>
              </a:ext>
            </a:extLst>
          </p:cNvPr>
          <p:cNvCxnSpPr>
            <a:stCxn id="5" idx="3"/>
            <a:endCxn id="8" idx="1"/>
          </p:cNvCxnSpPr>
          <p:nvPr/>
        </p:nvCxnSpPr>
        <p:spPr>
          <a:xfrm>
            <a:off x="2166585" y="5294993"/>
            <a:ext cx="1531710" cy="987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1CC8FF-FE34-A846-9C08-A3852C3C3650}"/>
              </a:ext>
            </a:extLst>
          </p:cNvPr>
          <p:cNvCxnSpPr>
            <a:stCxn id="6" idx="3"/>
            <a:endCxn id="7" idx="1"/>
          </p:cNvCxnSpPr>
          <p:nvPr/>
        </p:nvCxnSpPr>
        <p:spPr>
          <a:xfrm flipV="1">
            <a:off x="4821339" y="4600120"/>
            <a:ext cx="16978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F6E8DD-2A33-284C-BD11-381BAEE71B3C}"/>
              </a:ext>
            </a:extLst>
          </p:cNvPr>
          <p:cNvCxnSpPr>
            <a:stCxn id="8" idx="3"/>
            <a:endCxn id="9" idx="1"/>
          </p:cNvCxnSpPr>
          <p:nvPr/>
        </p:nvCxnSpPr>
        <p:spPr>
          <a:xfrm>
            <a:off x="4821338" y="6282098"/>
            <a:ext cx="1697840" cy="14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903F8E-D03F-E043-A72E-135EE9D8A954}"/>
              </a:ext>
            </a:extLst>
          </p:cNvPr>
          <p:cNvCxnSpPr>
            <a:stCxn id="6" idx="3"/>
            <a:endCxn id="9" idx="1"/>
          </p:cNvCxnSpPr>
          <p:nvPr/>
        </p:nvCxnSpPr>
        <p:spPr>
          <a:xfrm>
            <a:off x="4821339" y="4600121"/>
            <a:ext cx="1697839" cy="1696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17472E-BBE7-C346-ABF6-9A031B75DC67}"/>
              </a:ext>
            </a:extLst>
          </p:cNvPr>
          <p:cNvCxnSpPr>
            <a:stCxn id="8" idx="3"/>
            <a:endCxn id="7" idx="1"/>
          </p:cNvCxnSpPr>
          <p:nvPr/>
        </p:nvCxnSpPr>
        <p:spPr>
          <a:xfrm flipV="1">
            <a:off x="4821338" y="4600120"/>
            <a:ext cx="1697840" cy="1681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A14D6-A1A3-DB43-AE0A-D71C1EE17336}"/>
              </a:ext>
            </a:extLst>
          </p:cNvPr>
          <p:cNvCxnSpPr>
            <a:stCxn id="7" idx="3"/>
            <a:endCxn id="10" idx="1"/>
          </p:cNvCxnSpPr>
          <p:nvPr/>
        </p:nvCxnSpPr>
        <p:spPr>
          <a:xfrm>
            <a:off x="7642221" y="4600120"/>
            <a:ext cx="836384" cy="80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5887E8-7364-9444-83DE-C1CE7FF14B7B}"/>
              </a:ext>
            </a:extLst>
          </p:cNvPr>
          <p:cNvCxnSpPr>
            <a:stCxn id="9" idx="3"/>
            <a:endCxn id="10" idx="1"/>
          </p:cNvCxnSpPr>
          <p:nvPr/>
        </p:nvCxnSpPr>
        <p:spPr>
          <a:xfrm flipV="1">
            <a:off x="7642221" y="5402943"/>
            <a:ext cx="836384" cy="893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FBC2D6-A47E-5C46-B2E7-D411478CF4CC}"/>
              </a:ext>
            </a:extLst>
          </p:cNvPr>
          <p:cNvCxnSpPr>
            <a:cxnSpLocks/>
            <a:stCxn id="10" idx="3"/>
          </p:cNvCxnSpPr>
          <p:nvPr/>
        </p:nvCxnSpPr>
        <p:spPr>
          <a:xfrm>
            <a:off x="9601648" y="5402943"/>
            <a:ext cx="91665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38BDFE89-1754-994A-BC5E-09190798D032}"/>
              </a:ext>
            </a:extLst>
          </p:cNvPr>
          <p:cNvSpPr/>
          <p:nvPr/>
        </p:nvSpPr>
        <p:spPr>
          <a:xfrm>
            <a:off x="197708" y="3905247"/>
            <a:ext cx="2846210" cy="69487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dst</a:t>
            </a:r>
            <a:r>
              <a:rPr lang="en-US" b="1" dirty="0"/>
              <a:t> = 202.141.81.78</a:t>
            </a:r>
          </a:p>
          <a:p>
            <a:pPr algn="ctr"/>
            <a:r>
              <a:rPr lang="en-US" b="1" dirty="0"/>
              <a:t>next hop = 223.191.21.45</a:t>
            </a:r>
          </a:p>
        </p:txBody>
      </p:sp>
      <p:sp>
        <p:nvSpPr>
          <p:cNvPr id="32" name="TextBox 31">
            <a:extLst>
              <a:ext uri="{FF2B5EF4-FFF2-40B4-BE49-F238E27FC236}">
                <a16:creationId xmlns:a16="http://schemas.microsoft.com/office/drawing/2014/main" id="{CE7EA3FA-5FF9-6448-BACB-30568F9A3FFB}"/>
              </a:ext>
            </a:extLst>
          </p:cNvPr>
          <p:cNvSpPr txBox="1"/>
          <p:nvPr/>
        </p:nvSpPr>
        <p:spPr>
          <a:xfrm>
            <a:off x="9760779" y="5901647"/>
            <a:ext cx="1562366" cy="369332"/>
          </a:xfrm>
          <a:prstGeom prst="rect">
            <a:avLst/>
          </a:prstGeom>
          <a:noFill/>
        </p:spPr>
        <p:txBody>
          <a:bodyPr wrap="square" rtlCol="0">
            <a:spAutoFit/>
          </a:bodyPr>
          <a:lstStyle/>
          <a:p>
            <a:r>
              <a:rPr lang="en-US" b="1" dirty="0"/>
              <a:t>223.191.21.45</a:t>
            </a:r>
          </a:p>
        </p:txBody>
      </p:sp>
      <p:pic>
        <p:nvPicPr>
          <p:cNvPr id="22" name="Picture 21">
            <a:extLst>
              <a:ext uri="{FF2B5EF4-FFF2-40B4-BE49-F238E27FC236}">
                <a16:creationId xmlns:a16="http://schemas.microsoft.com/office/drawing/2014/main" id="{7E3DF4D1-5A1D-A449-805B-043A717E31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466730" y="4689144"/>
            <a:ext cx="1665514" cy="1224643"/>
          </a:xfrm>
          <a:prstGeom prst="rect">
            <a:avLst/>
          </a:prstGeom>
        </p:spPr>
      </p:pic>
    </p:spTree>
    <p:extLst>
      <p:ext uri="{BB962C8B-B14F-4D97-AF65-F5344CB8AC3E}">
        <p14:creationId xmlns:p14="http://schemas.microsoft.com/office/powerpoint/2010/main" val="418290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4"/>
            <a:ext cx="11552663" cy="850392"/>
          </a:xfrm>
        </p:spPr>
        <p:txBody>
          <a:bodyPr/>
          <a:lstStyle/>
          <a:p>
            <a:r>
              <a:rPr lang="en-US" dirty="0"/>
              <a:t>The destination MAC needs to be found out at the source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3181299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The destination MAC needs to be found out at the source</a:t>
            </a:r>
          </a:p>
          <a:p>
            <a:r>
              <a:rPr lang="en-US" dirty="0"/>
              <a:t> The source IP configuration contains a parameter called “default gateway” or “gateway”, it contains the IP address of the first hop L3 router</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149808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4CD8B-AF00-0045-83B5-29882B111379}"/>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138A2DDB-A1A8-4244-8DAA-38FF0EC4686B}"/>
              </a:ext>
            </a:extLst>
          </p:cNvPr>
          <p:cNvPicPr>
            <a:picLocks noChangeAspect="1"/>
          </p:cNvPicPr>
          <p:nvPr/>
        </p:nvPicPr>
        <p:blipFill>
          <a:blip r:embed="rId2"/>
          <a:stretch>
            <a:fillRect/>
          </a:stretch>
        </p:blipFill>
        <p:spPr>
          <a:xfrm>
            <a:off x="637435" y="977031"/>
            <a:ext cx="4804879" cy="5333416"/>
          </a:xfrm>
          <a:prstGeom prst="rect">
            <a:avLst/>
          </a:prstGeom>
        </p:spPr>
      </p:pic>
      <p:pic>
        <p:nvPicPr>
          <p:cNvPr id="5" name="Picture 4">
            <a:extLst>
              <a:ext uri="{FF2B5EF4-FFF2-40B4-BE49-F238E27FC236}">
                <a16:creationId xmlns:a16="http://schemas.microsoft.com/office/drawing/2014/main" id="{21F1A933-2B68-394A-AE7F-D10410562E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1751" y="1628385"/>
            <a:ext cx="6390962" cy="4020854"/>
          </a:xfrm>
          <a:prstGeom prst="rect">
            <a:avLst/>
          </a:prstGeom>
        </p:spPr>
      </p:pic>
      <p:sp>
        <p:nvSpPr>
          <p:cNvPr id="6" name="Rectangle 5">
            <a:extLst>
              <a:ext uri="{FF2B5EF4-FFF2-40B4-BE49-F238E27FC236}">
                <a16:creationId xmlns:a16="http://schemas.microsoft.com/office/drawing/2014/main" id="{F3F202EA-0C31-9847-9AD4-89D2B7149589}"/>
              </a:ext>
            </a:extLst>
          </p:cNvPr>
          <p:cNvSpPr/>
          <p:nvPr/>
        </p:nvSpPr>
        <p:spPr>
          <a:xfrm>
            <a:off x="914400" y="3181611"/>
            <a:ext cx="3883068" cy="35072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D01D6A-62BE-F445-B183-9623E6000BC4}"/>
              </a:ext>
            </a:extLst>
          </p:cNvPr>
          <p:cNvSpPr/>
          <p:nvPr/>
        </p:nvSpPr>
        <p:spPr>
          <a:xfrm>
            <a:off x="6875698" y="3331923"/>
            <a:ext cx="3771425" cy="30688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27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So, here the IP address of the gateway is 202.141.210.3</a:t>
            </a:r>
          </a:p>
          <a:p>
            <a:r>
              <a:rPr lang="en-US" dirty="0"/>
              <a:t>However, these two L3 devices are not directly connected. How do the network forward the packet to 202.141.210.3?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189337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The network need to do a L2 forwarding, forwarding based on </a:t>
            </a:r>
            <a:br>
              <a:rPr lang="en-US" dirty="0"/>
            </a:br>
            <a:r>
              <a:rPr lang="en-US" dirty="0"/>
              <a:t>the MAC addresses</a:t>
            </a:r>
          </a:p>
          <a:p>
            <a:r>
              <a:rPr lang="en-US" dirty="0"/>
              <a:t>The protocol used: </a:t>
            </a:r>
            <a:r>
              <a:rPr lang="en-US" b="1" dirty="0"/>
              <a:t>Spanning Tree Protocol (STP) </a:t>
            </a:r>
            <a:r>
              <a:rPr lang="en-US" dirty="0"/>
              <a:t>- creates a L2 tree from the source to all other nodes (we’ll see STP details later)</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2156633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C90DE0-488E-5341-B556-B3C328CCA07C}"/>
              </a:ext>
            </a:extLst>
          </p:cNvPr>
          <p:cNvSpPr>
            <a:spLocks noGrp="1"/>
          </p:cNvSpPr>
          <p:nvPr>
            <p:ph idx="1"/>
          </p:nvPr>
        </p:nvSpPr>
        <p:spPr/>
        <p:txBody>
          <a:bodyPr/>
          <a:lstStyle/>
          <a:p>
            <a:r>
              <a:rPr lang="en-US" dirty="0"/>
              <a:t>Private IPv4 addresses are meant for “private” networks </a:t>
            </a:r>
          </a:p>
          <a:p>
            <a:pPr lvl="1"/>
            <a:r>
              <a:rPr lang="en-US" dirty="0"/>
              <a:t>Example: You develop a small network which does not have any </a:t>
            </a:r>
            <a:br>
              <a:rPr lang="en-US" dirty="0"/>
            </a:br>
            <a:r>
              <a:rPr lang="en-US" dirty="0"/>
              <a:t>connectivity with the global Internet </a:t>
            </a:r>
          </a:p>
          <a:p>
            <a:pPr lvl="1"/>
            <a:r>
              <a:rPr lang="en-US" dirty="0"/>
              <a:t>As there is no connectivity with the global Internet, these block of IPv4 addresses are reusable -- you can have two private network with the same block of IPv4 addresses assigned to them </a:t>
            </a:r>
          </a:p>
          <a:p>
            <a:pPr lvl="1"/>
            <a:endParaRPr lang="en-US" dirty="0"/>
          </a:p>
          <a:p>
            <a:r>
              <a:rPr lang="en-US" dirty="0"/>
              <a:t>A network interface </a:t>
            </a:r>
            <a:r>
              <a:rPr lang="en-US" b="1" dirty="0"/>
              <a:t>must</a:t>
            </a:r>
            <a:r>
              <a:rPr lang="en-US" dirty="0"/>
              <a:t> have a public IPv4 address to communicate with the global Internet </a:t>
            </a:r>
          </a:p>
          <a:p>
            <a:pPr lvl="1"/>
            <a:r>
              <a:rPr lang="en-US" dirty="0"/>
              <a:t>Why? -- to enable the routing of a data packet towards the proper destination </a:t>
            </a:r>
          </a:p>
          <a:p>
            <a:pPr lvl="1"/>
            <a:endParaRPr lang="en-US" dirty="0"/>
          </a:p>
          <a:p>
            <a:r>
              <a:rPr lang="en-US" dirty="0"/>
              <a:t>How can we use the private IPv4 addresses to solve the problem of IPv4 address scarcity? </a:t>
            </a:r>
          </a:p>
          <a:p>
            <a:pPr lvl="1"/>
            <a:endParaRPr lang="en-US" dirty="0"/>
          </a:p>
        </p:txBody>
      </p:sp>
      <p:sp>
        <p:nvSpPr>
          <p:cNvPr id="3" name="Title 2">
            <a:extLst>
              <a:ext uri="{FF2B5EF4-FFF2-40B4-BE49-F238E27FC236}">
                <a16:creationId xmlns:a16="http://schemas.microsoft.com/office/drawing/2014/main" id="{872F92ED-0939-EA4E-99E3-D345175D1AA7}"/>
              </a:ext>
            </a:extLst>
          </p:cNvPr>
          <p:cNvSpPr>
            <a:spLocks noGrp="1"/>
          </p:cNvSpPr>
          <p:nvPr>
            <p:ph type="title"/>
          </p:nvPr>
        </p:nvSpPr>
        <p:spPr/>
        <p:txBody>
          <a:bodyPr/>
          <a:lstStyle/>
          <a:p>
            <a:r>
              <a:rPr lang="en-US" dirty="0"/>
              <a:t>Private IP Addresses</a:t>
            </a:r>
          </a:p>
        </p:txBody>
      </p:sp>
    </p:spTree>
    <p:extLst>
      <p:ext uri="{BB962C8B-B14F-4D97-AF65-F5344CB8AC3E}">
        <p14:creationId xmlns:p14="http://schemas.microsoft.com/office/powerpoint/2010/main" val="644398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The MAC frame is broadcast to all the L2 devices in the subnet </a:t>
            </a:r>
            <a:br>
              <a:rPr lang="en-US" dirty="0"/>
            </a:br>
            <a:r>
              <a:rPr lang="en-US" dirty="0"/>
              <a:t>using this spanning tree -- so, every device in the subnet receives it</a:t>
            </a:r>
          </a:p>
          <a:p>
            <a:r>
              <a:rPr lang="en-US" dirty="0"/>
              <a:t>Once a device receives a frame, it extracts the destination MAC address from the frame, and matches it with its own MAC address</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2454318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If there is a match, it accepts the frame and forwards it to </a:t>
            </a:r>
            <a:br>
              <a:rPr lang="en-US" dirty="0"/>
            </a:br>
            <a:r>
              <a:rPr lang="en-US" dirty="0"/>
              <a:t>the upper layer, otherwise it drops the frame</a:t>
            </a:r>
          </a:p>
          <a:p>
            <a:r>
              <a:rPr lang="en-US" dirty="0"/>
              <a:t>So, every L3 device needs to update the MAC address of the next hop L3 device as the the destination MAC address in the frame</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345133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But, how does a device find out the MAC address of the next </a:t>
            </a:r>
            <a:br>
              <a:rPr lang="en-US" dirty="0"/>
            </a:br>
            <a:r>
              <a:rPr lang="en-US" dirty="0"/>
              <a:t>hop L3 device?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3662115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But, how does a device find out the MAC address of the </a:t>
            </a:r>
            <a:br>
              <a:rPr lang="en-US" dirty="0"/>
            </a:br>
            <a:r>
              <a:rPr lang="en-US" dirty="0"/>
              <a:t>next hop L3 device? </a:t>
            </a:r>
          </a:p>
          <a:p>
            <a:r>
              <a:rPr lang="en-US" b="1" dirty="0"/>
              <a:t>Solution: Address Resolution Protocol (ARP) </a:t>
            </a:r>
            <a:r>
              <a:rPr lang="en-US" dirty="0"/>
              <a:t>- we’ll see in a while</a:t>
            </a:r>
            <a:endParaRPr lang="en-US" b="1" dirty="0"/>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 </a:t>
            </a:r>
          </a:p>
        </p:txBody>
      </p:sp>
    </p:spTree>
    <p:extLst>
      <p:ext uri="{BB962C8B-B14F-4D97-AF65-F5344CB8AC3E}">
        <p14:creationId xmlns:p14="http://schemas.microsoft.com/office/powerpoint/2010/main" val="1534009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So, the device uses ARP to find out the MAC address of R1 and </a:t>
            </a:r>
            <a:br>
              <a:rPr lang="en-US" dirty="0"/>
            </a:br>
            <a:r>
              <a:rPr lang="en-US" dirty="0"/>
              <a:t>populates it in the MAC frame.</a:t>
            </a:r>
            <a:endParaRPr lang="en-US" b="1" dirty="0"/>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MAC_R1</a:t>
            </a:r>
          </a:p>
        </p:txBody>
      </p:sp>
    </p:spTree>
    <p:extLst>
      <p:ext uri="{BB962C8B-B14F-4D97-AF65-F5344CB8AC3E}">
        <p14:creationId xmlns:p14="http://schemas.microsoft.com/office/powerpoint/2010/main" val="391829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So, the device uses ARP to find out the MAC address of R1 and </a:t>
            </a:r>
            <a:br>
              <a:rPr lang="en-US" dirty="0"/>
            </a:br>
            <a:r>
              <a:rPr lang="en-US" dirty="0"/>
              <a:t>populates it in the MAC frame.</a:t>
            </a:r>
          </a:p>
          <a:p>
            <a:r>
              <a:rPr lang="en-US" dirty="0"/>
              <a:t>Now, STP is used to forward the frame to R1.</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43033" y="3019275"/>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MAC_R1</a:t>
            </a:r>
          </a:p>
        </p:txBody>
      </p:sp>
    </p:spTree>
    <p:extLst>
      <p:ext uri="{BB962C8B-B14F-4D97-AF65-F5344CB8AC3E}">
        <p14:creationId xmlns:p14="http://schemas.microsoft.com/office/powerpoint/2010/main" val="260834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So, the device uses ARP to find out the MAC address of R1 and </a:t>
            </a:r>
            <a:br>
              <a:rPr lang="en-US" dirty="0"/>
            </a:br>
            <a:r>
              <a:rPr lang="en-US" dirty="0"/>
              <a:t>populates it in the MAC frame.</a:t>
            </a:r>
          </a:p>
          <a:p>
            <a:r>
              <a:rPr lang="en-US" dirty="0"/>
              <a:t>Now, STP is used to forward the frame to R1.</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203799" y="3067976"/>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MAC_R1</a:t>
            </a:r>
          </a:p>
        </p:txBody>
      </p:sp>
    </p:spTree>
    <p:extLst>
      <p:ext uri="{BB962C8B-B14F-4D97-AF65-F5344CB8AC3E}">
        <p14:creationId xmlns:p14="http://schemas.microsoft.com/office/powerpoint/2010/main" val="3069316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So, the device uses ARP to find out the MAC address of R1 and </a:t>
            </a:r>
            <a:br>
              <a:rPr lang="en-US" dirty="0"/>
            </a:br>
            <a:r>
              <a:rPr lang="en-US" dirty="0"/>
              <a:t>populates it in the MAC frame.</a:t>
            </a:r>
          </a:p>
          <a:p>
            <a:r>
              <a:rPr lang="en-US" dirty="0"/>
              <a:t>Now, STP is used to forward the frame to R1.</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203799" y="3067976"/>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a:t>
            </a:r>
          </a:p>
        </p:txBody>
      </p:sp>
    </p:spTree>
    <p:extLst>
      <p:ext uri="{BB962C8B-B14F-4D97-AF65-F5344CB8AC3E}">
        <p14:creationId xmlns:p14="http://schemas.microsoft.com/office/powerpoint/2010/main" val="3005361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R1 uses the route lookup, and see that R2 is the next hop. </a:t>
            </a:r>
            <a:br>
              <a:rPr lang="en-US" dirty="0"/>
            </a:br>
            <a:r>
              <a:rPr lang="en-US" dirty="0"/>
              <a:t>So, next hop IP is 223.191.21.45</a:t>
            </a:r>
          </a:p>
          <a:p>
            <a:r>
              <a:rPr lang="en-US" dirty="0"/>
              <a:t>R1 uses ARP lookup to find out the MAC of R1, and populates it as the destination MAC of the frame.</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203799" y="3067976"/>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a:t>
            </a:r>
          </a:p>
        </p:txBody>
      </p:sp>
    </p:spTree>
    <p:extLst>
      <p:ext uri="{BB962C8B-B14F-4D97-AF65-F5344CB8AC3E}">
        <p14:creationId xmlns:p14="http://schemas.microsoft.com/office/powerpoint/2010/main" val="1314546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R1 uses the route lookup, and see that R2 is the next hop. </a:t>
            </a:r>
            <a:br>
              <a:rPr lang="en-US" dirty="0"/>
            </a:br>
            <a:r>
              <a:rPr lang="en-US" dirty="0"/>
              <a:t>So, next hop IP is 223.191.21.45</a:t>
            </a:r>
          </a:p>
          <a:p>
            <a:r>
              <a:rPr lang="en-US" dirty="0"/>
              <a:t>R1 uses ARP lookup to find out the MAC of R1 and populates it as the destination MAC of the frame.</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2203799" y="3067976"/>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MAC_R2</a:t>
            </a:r>
          </a:p>
        </p:txBody>
      </p:sp>
    </p:spTree>
    <p:extLst>
      <p:ext uri="{BB962C8B-B14F-4D97-AF65-F5344CB8AC3E}">
        <p14:creationId xmlns:p14="http://schemas.microsoft.com/office/powerpoint/2010/main" val="2747023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dirty="0"/>
              <a:t>Create pockets of subnets with “reusable” private IPv4 addresses</a:t>
            </a:r>
          </a:p>
          <a:p>
            <a:pPr lvl="1"/>
            <a:r>
              <a:rPr lang="en-US" dirty="0"/>
              <a:t>Use private IPv4 addresses within an organization</a:t>
            </a:r>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Interface Private IPv4 Addresses with Public Networks</a:t>
            </a:r>
          </a:p>
        </p:txBody>
      </p:sp>
      <p:sp>
        <p:nvSpPr>
          <p:cNvPr id="4" name="Cloud 3">
            <a:extLst>
              <a:ext uri="{FF2B5EF4-FFF2-40B4-BE49-F238E27FC236}">
                <a16:creationId xmlns:a16="http://schemas.microsoft.com/office/drawing/2014/main" id="{44245400-D355-7141-9B93-7CCE8F627CB0}"/>
              </a:ext>
            </a:extLst>
          </p:cNvPr>
          <p:cNvSpPr/>
          <p:nvPr/>
        </p:nvSpPr>
        <p:spPr>
          <a:xfrm>
            <a:off x="654908" y="2545492"/>
            <a:ext cx="3089189" cy="20882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5" name="Cloud 4">
            <a:extLst>
              <a:ext uri="{FF2B5EF4-FFF2-40B4-BE49-F238E27FC236}">
                <a16:creationId xmlns:a16="http://schemas.microsoft.com/office/drawing/2014/main" id="{FD024239-59D2-3D4E-9FE4-75F44B4BC1AA}"/>
              </a:ext>
            </a:extLst>
          </p:cNvPr>
          <p:cNvSpPr/>
          <p:nvPr/>
        </p:nvSpPr>
        <p:spPr>
          <a:xfrm>
            <a:off x="7517026" y="2253049"/>
            <a:ext cx="3089189" cy="2088292"/>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IITD Network</a:t>
            </a:r>
          </a:p>
          <a:p>
            <a:pPr algn="ctr"/>
            <a:r>
              <a:rPr lang="en-US" b="1" dirty="0"/>
              <a:t>172.16.0.0/16</a:t>
            </a:r>
          </a:p>
        </p:txBody>
      </p:sp>
      <p:sp>
        <p:nvSpPr>
          <p:cNvPr id="6" name="Cloud 5">
            <a:extLst>
              <a:ext uri="{FF2B5EF4-FFF2-40B4-BE49-F238E27FC236}">
                <a16:creationId xmlns:a16="http://schemas.microsoft.com/office/drawing/2014/main" id="{4DE12EA5-7D1D-2E41-AF33-7E0CA77D6938}"/>
              </a:ext>
            </a:extLst>
          </p:cNvPr>
          <p:cNvSpPr/>
          <p:nvPr/>
        </p:nvSpPr>
        <p:spPr>
          <a:xfrm>
            <a:off x="4172464" y="4676430"/>
            <a:ext cx="3089189" cy="2088292"/>
          </a:xfrm>
          <a:prstGeom prst="clou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IISC Network</a:t>
            </a:r>
          </a:p>
          <a:p>
            <a:pPr algn="ctr"/>
            <a:r>
              <a:rPr lang="en-US" b="1" dirty="0"/>
              <a:t>172.16.0.0/16</a:t>
            </a:r>
          </a:p>
        </p:txBody>
      </p:sp>
    </p:spTree>
    <p:extLst>
      <p:ext uri="{BB962C8B-B14F-4D97-AF65-F5344CB8AC3E}">
        <p14:creationId xmlns:p14="http://schemas.microsoft.com/office/powerpoint/2010/main" val="320202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R2 uses the same method to do an ARP lookup, and uses </a:t>
            </a:r>
            <a:br>
              <a:rPr lang="en-US" dirty="0"/>
            </a:br>
            <a:r>
              <a:rPr lang="en-US" dirty="0"/>
              <a:t>the MAC address of D1 to forward it at the final destination.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5797643" y="2992122"/>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MAC_R2</a:t>
            </a:r>
          </a:p>
        </p:txBody>
      </p:sp>
    </p:spTree>
    <p:extLst>
      <p:ext uri="{BB962C8B-B14F-4D97-AF65-F5344CB8AC3E}">
        <p14:creationId xmlns:p14="http://schemas.microsoft.com/office/powerpoint/2010/main" val="4225471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R2 uses the same method to do an ARP lookup, and uses </a:t>
            </a:r>
            <a:br>
              <a:rPr lang="en-US" dirty="0"/>
            </a:br>
            <a:r>
              <a:rPr lang="en-US" dirty="0"/>
              <a:t>the MAC address of D1 to forward it at the final destination.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5797643" y="2992122"/>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a:t>
            </a:r>
          </a:p>
        </p:txBody>
      </p:sp>
    </p:spTree>
    <p:extLst>
      <p:ext uri="{BB962C8B-B14F-4D97-AF65-F5344CB8AC3E}">
        <p14:creationId xmlns:p14="http://schemas.microsoft.com/office/powerpoint/2010/main" val="3371764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R2 uses the same method to do an ARP lookup, and uses </a:t>
            </a:r>
            <a:br>
              <a:rPr lang="en-US" dirty="0"/>
            </a:br>
            <a:r>
              <a:rPr lang="en-US" dirty="0"/>
              <a:t>the MAC address of D1 to forward it at the final destination.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5797643" y="2992122"/>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MAC_D1</a:t>
            </a:r>
          </a:p>
        </p:txBody>
      </p:sp>
    </p:spTree>
    <p:extLst>
      <p:ext uri="{BB962C8B-B14F-4D97-AF65-F5344CB8AC3E}">
        <p14:creationId xmlns:p14="http://schemas.microsoft.com/office/powerpoint/2010/main" val="362526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3A859-4267-534D-96AD-0C36CE3FD029}"/>
              </a:ext>
            </a:extLst>
          </p:cNvPr>
          <p:cNvSpPr>
            <a:spLocks noGrp="1"/>
          </p:cNvSpPr>
          <p:nvPr>
            <p:ph idx="1"/>
          </p:nvPr>
        </p:nvSpPr>
        <p:spPr>
          <a:xfrm>
            <a:off x="356839" y="1137423"/>
            <a:ext cx="11552663" cy="1729245"/>
          </a:xfrm>
        </p:spPr>
        <p:txBody>
          <a:bodyPr/>
          <a:lstStyle/>
          <a:p>
            <a:r>
              <a:rPr lang="en-US" dirty="0"/>
              <a:t>Now, R2 uses the same method to do an ARP lookup, and uses </a:t>
            </a:r>
            <a:br>
              <a:rPr lang="en-US" dirty="0"/>
            </a:br>
            <a:r>
              <a:rPr lang="en-US" dirty="0"/>
              <a:t>the MAC address of D1 to forward it at the final destination. </a:t>
            </a:r>
          </a:p>
        </p:txBody>
      </p:sp>
      <p:sp>
        <p:nvSpPr>
          <p:cNvPr id="3" name="Title 2">
            <a:extLst>
              <a:ext uri="{FF2B5EF4-FFF2-40B4-BE49-F238E27FC236}">
                <a16:creationId xmlns:a16="http://schemas.microsoft.com/office/drawing/2014/main" id="{4FF2EF20-3801-4849-BB06-7886FE545BB4}"/>
              </a:ext>
            </a:extLst>
          </p:cNvPr>
          <p:cNvSpPr>
            <a:spLocks noGrp="1"/>
          </p:cNvSpPr>
          <p:nvPr>
            <p:ph type="title"/>
          </p:nvPr>
        </p:nvSpPr>
        <p:spPr/>
        <p:txBody>
          <a:bodyPr/>
          <a:lstStyle/>
          <a:p>
            <a:r>
              <a:rPr lang="en-US" dirty="0"/>
              <a:t>Construction of L2 Header during Routing</a:t>
            </a:r>
          </a:p>
        </p:txBody>
      </p:sp>
      <p:pic>
        <p:nvPicPr>
          <p:cNvPr id="4" name="Picture 3">
            <a:extLst>
              <a:ext uri="{FF2B5EF4-FFF2-40B4-BE49-F238E27FC236}">
                <a16:creationId xmlns:a16="http://schemas.microsoft.com/office/drawing/2014/main" id="{CD6AF028-61AC-8540-8F76-D67EC0B57F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4422" y="4606444"/>
            <a:ext cx="889318" cy="653910"/>
          </a:xfrm>
          <a:prstGeom prst="rect">
            <a:avLst/>
          </a:prstGeom>
        </p:spPr>
      </p:pic>
      <p:pic>
        <p:nvPicPr>
          <p:cNvPr id="5" name="Picture 4">
            <a:extLst>
              <a:ext uri="{FF2B5EF4-FFF2-40B4-BE49-F238E27FC236}">
                <a16:creationId xmlns:a16="http://schemas.microsoft.com/office/drawing/2014/main" id="{649BAF00-2F01-864A-A511-C2D76E25E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563" y="4640098"/>
            <a:ext cx="658166" cy="493559"/>
          </a:xfrm>
          <a:prstGeom prst="rect">
            <a:avLst/>
          </a:prstGeom>
        </p:spPr>
      </p:pic>
      <p:pic>
        <p:nvPicPr>
          <p:cNvPr id="6" name="Picture 5">
            <a:extLst>
              <a:ext uri="{FF2B5EF4-FFF2-40B4-BE49-F238E27FC236}">
                <a16:creationId xmlns:a16="http://schemas.microsoft.com/office/drawing/2014/main" id="{4355423B-2237-2945-BD1C-77B6DC25B7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5936" y="4701326"/>
            <a:ext cx="371105" cy="371105"/>
          </a:xfrm>
          <a:prstGeom prst="rect">
            <a:avLst/>
          </a:prstGeom>
        </p:spPr>
      </p:pic>
      <p:pic>
        <p:nvPicPr>
          <p:cNvPr id="7" name="Picture 6">
            <a:extLst>
              <a:ext uri="{FF2B5EF4-FFF2-40B4-BE49-F238E27FC236}">
                <a16:creationId xmlns:a16="http://schemas.microsoft.com/office/drawing/2014/main" id="{21C05A00-7691-AA40-9158-A0D99F9DB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8" y="4330221"/>
            <a:ext cx="371105" cy="371105"/>
          </a:xfrm>
          <a:prstGeom prst="rect">
            <a:avLst/>
          </a:prstGeom>
        </p:spPr>
      </p:pic>
      <p:pic>
        <p:nvPicPr>
          <p:cNvPr id="8" name="Picture 7">
            <a:extLst>
              <a:ext uri="{FF2B5EF4-FFF2-40B4-BE49-F238E27FC236}">
                <a16:creationId xmlns:a16="http://schemas.microsoft.com/office/drawing/2014/main" id="{FAB1CDAF-9823-734D-946E-2A5363C8CE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18247" y="5466998"/>
            <a:ext cx="371105" cy="371105"/>
          </a:xfrm>
          <a:prstGeom prst="rect">
            <a:avLst/>
          </a:prstGeom>
        </p:spPr>
      </p:pic>
      <p:pic>
        <p:nvPicPr>
          <p:cNvPr id="9" name="Picture 8">
            <a:extLst>
              <a:ext uri="{FF2B5EF4-FFF2-40B4-BE49-F238E27FC236}">
                <a16:creationId xmlns:a16="http://schemas.microsoft.com/office/drawing/2014/main" id="{94C84860-F5B0-6746-BE0A-28FA347CF9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4235339"/>
            <a:ext cx="371105" cy="371105"/>
          </a:xfrm>
          <a:prstGeom prst="rect">
            <a:avLst/>
          </a:prstGeom>
        </p:spPr>
      </p:pic>
      <p:pic>
        <p:nvPicPr>
          <p:cNvPr id="10" name="Picture 9">
            <a:extLst>
              <a:ext uri="{FF2B5EF4-FFF2-40B4-BE49-F238E27FC236}">
                <a16:creationId xmlns:a16="http://schemas.microsoft.com/office/drawing/2014/main" id="{7735A0F0-0104-8843-B578-733E964E57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8809" y="5247220"/>
            <a:ext cx="371105" cy="371105"/>
          </a:xfrm>
          <a:prstGeom prst="rect">
            <a:avLst/>
          </a:prstGeom>
        </p:spPr>
      </p:pic>
      <p:pic>
        <p:nvPicPr>
          <p:cNvPr id="11" name="Picture 10">
            <a:extLst>
              <a:ext uri="{FF2B5EF4-FFF2-40B4-BE49-F238E27FC236}">
                <a16:creationId xmlns:a16="http://schemas.microsoft.com/office/drawing/2014/main" id="{AFD541A9-54B5-0847-B57A-F69E2C870F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4235339"/>
            <a:ext cx="371105" cy="371105"/>
          </a:xfrm>
          <a:prstGeom prst="rect">
            <a:avLst/>
          </a:prstGeom>
        </p:spPr>
      </p:pic>
      <p:pic>
        <p:nvPicPr>
          <p:cNvPr id="12" name="Picture 11">
            <a:extLst>
              <a:ext uri="{FF2B5EF4-FFF2-40B4-BE49-F238E27FC236}">
                <a16:creationId xmlns:a16="http://schemas.microsoft.com/office/drawing/2014/main" id="{6AB06265-B287-EB41-AA0D-E05D6674A4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091" y="5247220"/>
            <a:ext cx="371105" cy="371105"/>
          </a:xfrm>
          <a:prstGeom prst="rect">
            <a:avLst/>
          </a:prstGeom>
        </p:spPr>
      </p:pic>
      <p:pic>
        <p:nvPicPr>
          <p:cNvPr id="13" name="Picture 12">
            <a:extLst>
              <a:ext uri="{FF2B5EF4-FFF2-40B4-BE49-F238E27FC236}">
                <a16:creationId xmlns:a16="http://schemas.microsoft.com/office/drawing/2014/main" id="{C16208D8-106A-2D47-AACE-BE024B6AA2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35373" y="4508147"/>
            <a:ext cx="889318" cy="653910"/>
          </a:xfrm>
          <a:prstGeom prst="rect">
            <a:avLst/>
          </a:prstGeom>
        </p:spPr>
      </p:pic>
      <p:pic>
        <p:nvPicPr>
          <p:cNvPr id="14" name="Picture 13">
            <a:extLst>
              <a:ext uri="{FF2B5EF4-FFF2-40B4-BE49-F238E27FC236}">
                <a16:creationId xmlns:a16="http://schemas.microsoft.com/office/drawing/2014/main" id="{8AE93AFC-FC9F-0048-A57B-D926924DE1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4184220"/>
            <a:ext cx="371105" cy="371105"/>
          </a:xfrm>
          <a:prstGeom prst="rect">
            <a:avLst/>
          </a:prstGeom>
        </p:spPr>
      </p:pic>
      <p:pic>
        <p:nvPicPr>
          <p:cNvPr id="15" name="Picture 14">
            <a:extLst>
              <a:ext uri="{FF2B5EF4-FFF2-40B4-BE49-F238E27FC236}">
                <a16:creationId xmlns:a16="http://schemas.microsoft.com/office/drawing/2014/main" id="{DBDC9848-4853-C346-B296-0D112F7820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709" y="5196101"/>
            <a:ext cx="371105" cy="371105"/>
          </a:xfrm>
          <a:prstGeom prst="rect">
            <a:avLst/>
          </a:prstGeom>
        </p:spPr>
      </p:pic>
      <p:pic>
        <p:nvPicPr>
          <p:cNvPr id="16" name="Picture 15">
            <a:extLst>
              <a:ext uri="{FF2B5EF4-FFF2-40B4-BE49-F238E27FC236}">
                <a16:creationId xmlns:a16="http://schemas.microsoft.com/office/drawing/2014/main" id="{F46F6655-D67D-D244-A38F-42259BAB9A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4184220"/>
            <a:ext cx="371105" cy="371105"/>
          </a:xfrm>
          <a:prstGeom prst="rect">
            <a:avLst/>
          </a:prstGeom>
        </p:spPr>
      </p:pic>
      <p:pic>
        <p:nvPicPr>
          <p:cNvPr id="17" name="Picture 16">
            <a:extLst>
              <a:ext uri="{FF2B5EF4-FFF2-40B4-BE49-F238E27FC236}">
                <a16:creationId xmlns:a16="http://schemas.microsoft.com/office/drawing/2014/main" id="{D9ACBEF2-71DC-5047-83A1-231A8F938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5991" y="5196101"/>
            <a:ext cx="371105" cy="371105"/>
          </a:xfrm>
          <a:prstGeom prst="rect">
            <a:avLst/>
          </a:prstGeom>
        </p:spPr>
      </p:pic>
      <p:pic>
        <p:nvPicPr>
          <p:cNvPr id="18" name="Picture 17">
            <a:extLst>
              <a:ext uri="{FF2B5EF4-FFF2-40B4-BE49-F238E27FC236}">
                <a16:creationId xmlns:a16="http://schemas.microsoft.com/office/drawing/2014/main" id="{5306DAB4-3F12-EB4F-8380-AAC1900F15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0771" y="4662501"/>
            <a:ext cx="371105" cy="371105"/>
          </a:xfrm>
          <a:prstGeom prst="rect">
            <a:avLst/>
          </a:prstGeom>
        </p:spPr>
      </p:pic>
      <p:pic>
        <p:nvPicPr>
          <p:cNvPr id="19" name="Picture 18">
            <a:extLst>
              <a:ext uri="{FF2B5EF4-FFF2-40B4-BE49-F238E27FC236}">
                <a16:creationId xmlns:a16="http://schemas.microsoft.com/office/drawing/2014/main" id="{607EF91B-1B35-CA48-8C46-58AD23AF50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1336" y="4578872"/>
            <a:ext cx="658166" cy="493559"/>
          </a:xfrm>
          <a:prstGeom prst="rect">
            <a:avLst/>
          </a:prstGeom>
        </p:spPr>
      </p:pic>
      <p:cxnSp>
        <p:nvCxnSpPr>
          <p:cNvPr id="21" name="Straight Connector 20">
            <a:extLst>
              <a:ext uri="{FF2B5EF4-FFF2-40B4-BE49-F238E27FC236}">
                <a16:creationId xmlns:a16="http://schemas.microsoft.com/office/drawing/2014/main" id="{66ECF2A8-A842-C04E-8C87-55BD0E43B834}"/>
              </a:ext>
            </a:extLst>
          </p:cNvPr>
          <p:cNvCxnSpPr>
            <a:stCxn id="5" idx="3"/>
            <a:endCxn id="6" idx="1"/>
          </p:cNvCxnSpPr>
          <p:nvPr/>
        </p:nvCxnSpPr>
        <p:spPr>
          <a:xfrm>
            <a:off x="804729" y="4886878"/>
            <a:ext cx="4212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5AE899-CB84-6F4E-9FF4-9BD6A1B06280}"/>
              </a:ext>
            </a:extLst>
          </p:cNvPr>
          <p:cNvCxnSpPr>
            <a:stCxn id="6" idx="3"/>
            <a:endCxn id="7" idx="1"/>
          </p:cNvCxnSpPr>
          <p:nvPr/>
        </p:nvCxnSpPr>
        <p:spPr>
          <a:xfrm flipV="1">
            <a:off x="1597041" y="4515774"/>
            <a:ext cx="421207" cy="37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6A61DB-4A76-D64F-BAD1-D0D5FCFD045A}"/>
              </a:ext>
            </a:extLst>
          </p:cNvPr>
          <p:cNvCxnSpPr>
            <a:stCxn id="6" idx="3"/>
            <a:endCxn id="8" idx="1"/>
          </p:cNvCxnSpPr>
          <p:nvPr/>
        </p:nvCxnSpPr>
        <p:spPr>
          <a:xfrm>
            <a:off x="1597041" y="4886879"/>
            <a:ext cx="421206"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5A22DE-0183-1D4E-AC03-AF4CCE1A68D0}"/>
              </a:ext>
            </a:extLst>
          </p:cNvPr>
          <p:cNvCxnSpPr>
            <a:stCxn id="7" idx="3"/>
            <a:endCxn id="4" idx="1"/>
          </p:cNvCxnSpPr>
          <p:nvPr/>
        </p:nvCxnSpPr>
        <p:spPr>
          <a:xfrm>
            <a:off x="2389353" y="4515774"/>
            <a:ext cx="605069" cy="417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F51CE5-21CE-2546-9540-AAF1A5BCB603}"/>
              </a:ext>
            </a:extLst>
          </p:cNvPr>
          <p:cNvCxnSpPr>
            <a:stCxn id="8" idx="3"/>
            <a:endCxn id="4" idx="1"/>
          </p:cNvCxnSpPr>
          <p:nvPr/>
        </p:nvCxnSpPr>
        <p:spPr>
          <a:xfrm flipV="1">
            <a:off x="2389352" y="4933399"/>
            <a:ext cx="605070" cy="719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F1048C-190D-5A45-9FB6-04E0A5E4A202}"/>
              </a:ext>
            </a:extLst>
          </p:cNvPr>
          <p:cNvCxnSpPr>
            <a:stCxn id="7" idx="2"/>
            <a:endCxn id="8" idx="0"/>
          </p:cNvCxnSpPr>
          <p:nvPr/>
        </p:nvCxnSpPr>
        <p:spPr>
          <a:xfrm flipH="1">
            <a:off x="2203800" y="4701326"/>
            <a:ext cx="1" cy="765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B4592E-C702-0E49-8ED0-4DD01E28C071}"/>
              </a:ext>
            </a:extLst>
          </p:cNvPr>
          <p:cNvCxnSpPr>
            <a:stCxn id="4" idx="3"/>
            <a:endCxn id="9" idx="1"/>
          </p:cNvCxnSpPr>
          <p:nvPr/>
        </p:nvCxnSpPr>
        <p:spPr>
          <a:xfrm flipV="1">
            <a:off x="3883740" y="4420892"/>
            <a:ext cx="605069" cy="512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60C0FB-47D4-F14A-BBEB-6FAA00E8479B}"/>
              </a:ext>
            </a:extLst>
          </p:cNvPr>
          <p:cNvCxnSpPr>
            <a:stCxn id="4" idx="3"/>
            <a:endCxn id="10" idx="1"/>
          </p:cNvCxnSpPr>
          <p:nvPr/>
        </p:nvCxnSpPr>
        <p:spPr>
          <a:xfrm>
            <a:off x="3883740" y="4933399"/>
            <a:ext cx="605069" cy="499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86E078-7178-B54D-A005-EF23F7F38D39}"/>
              </a:ext>
            </a:extLst>
          </p:cNvPr>
          <p:cNvCxnSpPr>
            <a:stCxn id="9" idx="3"/>
            <a:endCxn id="11" idx="1"/>
          </p:cNvCxnSpPr>
          <p:nvPr/>
        </p:nvCxnSpPr>
        <p:spPr>
          <a:xfrm>
            <a:off x="4859914" y="4420892"/>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D35B6-E9FC-084F-BFBD-A3FE29AF0670}"/>
              </a:ext>
            </a:extLst>
          </p:cNvPr>
          <p:cNvCxnSpPr>
            <a:stCxn id="10" idx="3"/>
            <a:endCxn id="12" idx="1"/>
          </p:cNvCxnSpPr>
          <p:nvPr/>
        </p:nvCxnSpPr>
        <p:spPr>
          <a:xfrm>
            <a:off x="4859914" y="5432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2EC86D-5846-6543-AB28-1502C7E956C1}"/>
              </a:ext>
            </a:extLst>
          </p:cNvPr>
          <p:cNvCxnSpPr>
            <a:stCxn id="11" idx="2"/>
            <a:endCxn id="12" idx="0"/>
          </p:cNvCxnSpPr>
          <p:nvPr/>
        </p:nvCxnSpPr>
        <p:spPr>
          <a:xfrm>
            <a:off x="5797644" y="4606444"/>
            <a:ext cx="0" cy="6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8847F-BCEE-C34B-A758-9D160D72306A}"/>
              </a:ext>
            </a:extLst>
          </p:cNvPr>
          <p:cNvCxnSpPr>
            <a:stCxn id="11" idx="3"/>
            <a:endCxn id="13" idx="1"/>
          </p:cNvCxnSpPr>
          <p:nvPr/>
        </p:nvCxnSpPr>
        <p:spPr>
          <a:xfrm>
            <a:off x="5983196" y="4420892"/>
            <a:ext cx="752177" cy="41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E624F2-C59C-3344-BDA4-B0E9424EE2AB}"/>
              </a:ext>
            </a:extLst>
          </p:cNvPr>
          <p:cNvCxnSpPr>
            <a:stCxn id="12" idx="3"/>
            <a:endCxn id="13" idx="1"/>
          </p:cNvCxnSpPr>
          <p:nvPr/>
        </p:nvCxnSpPr>
        <p:spPr>
          <a:xfrm flipV="1">
            <a:off x="5983196" y="4835102"/>
            <a:ext cx="752177" cy="597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463581-502C-7449-B3CD-AB6A762B3F5E}"/>
              </a:ext>
            </a:extLst>
          </p:cNvPr>
          <p:cNvCxnSpPr>
            <a:stCxn id="13" idx="3"/>
            <a:endCxn id="14" idx="1"/>
          </p:cNvCxnSpPr>
          <p:nvPr/>
        </p:nvCxnSpPr>
        <p:spPr>
          <a:xfrm flipV="1">
            <a:off x="7624691" y="4369773"/>
            <a:ext cx="498018" cy="465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60AFBA-0B04-F24E-877C-875A1CD28E62}"/>
              </a:ext>
            </a:extLst>
          </p:cNvPr>
          <p:cNvCxnSpPr>
            <a:stCxn id="13" idx="3"/>
            <a:endCxn id="15" idx="1"/>
          </p:cNvCxnSpPr>
          <p:nvPr/>
        </p:nvCxnSpPr>
        <p:spPr>
          <a:xfrm>
            <a:off x="7624691" y="4835102"/>
            <a:ext cx="498018" cy="54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EAAD90-697D-914C-82E6-452CFC27666C}"/>
              </a:ext>
            </a:extLst>
          </p:cNvPr>
          <p:cNvCxnSpPr>
            <a:stCxn id="14" idx="3"/>
            <a:endCxn id="16" idx="1"/>
          </p:cNvCxnSpPr>
          <p:nvPr/>
        </p:nvCxnSpPr>
        <p:spPr>
          <a:xfrm>
            <a:off x="8493814" y="4369773"/>
            <a:ext cx="752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4861CE-1C68-684B-BD0F-6E3402C25DAA}"/>
              </a:ext>
            </a:extLst>
          </p:cNvPr>
          <p:cNvCxnSpPr>
            <a:stCxn id="14" idx="3"/>
            <a:endCxn id="17" idx="1"/>
          </p:cNvCxnSpPr>
          <p:nvPr/>
        </p:nvCxnSpPr>
        <p:spPr>
          <a:xfrm>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025417-1F2D-674D-8D21-4A1C87D71691}"/>
              </a:ext>
            </a:extLst>
          </p:cNvPr>
          <p:cNvCxnSpPr>
            <a:stCxn id="15" idx="3"/>
            <a:endCxn id="16" idx="1"/>
          </p:cNvCxnSpPr>
          <p:nvPr/>
        </p:nvCxnSpPr>
        <p:spPr>
          <a:xfrm flipV="1">
            <a:off x="8493814" y="4369773"/>
            <a:ext cx="752177" cy="101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781740-FDA0-8441-86A8-70D0F701C1E9}"/>
              </a:ext>
            </a:extLst>
          </p:cNvPr>
          <p:cNvCxnSpPr>
            <a:stCxn id="17" idx="3"/>
            <a:endCxn id="18" idx="1"/>
          </p:cNvCxnSpPr>
          <p:nvPr/>
        </p:nvCxnSpPr>
        <p:spPr>
          <a:xfrm flipV="1">
            <a:off x="9617096" y="4848054"/>
            <a:ext cx="673675" cy="5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8865B4-7AA8-F44D-9EAD-A0800BEDE776}"/>
              </a:ext>
            </a:extLst>
          </p:cNvPr>
          <p:cNvCxnSpPr>
            <a:stCxn id="16" idx="3"/>
            <a:endCxn id="18" idx="1"/>
          </p:cNvCxnSpPr>
          <p:nvPr/>
        </p:nvCxnSpPr>
        <p:spPr>
          <a:xfrm>
            <a:off x="9617096" y="4369773"/>
            <a:ext cx="673675" cy="478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A42188-6DAC-BA4B-8A81-3D26E47E6C56}"/>
              </a:ext>
            </a:extLst>
          </p:cNvPr>
          <p:cNvCxnSpPr>
            <a:stCxn id="18" idx="3"/>
            <a:endCxn id="19" idx="1"/>
          </p:cNvCxnSpPr>
          <p:nvPr/>
        </p:nvCxnSpPr>
        <p:spPr>
          <a:xfrm flipV="1">
            <a:off x="10661876" y="4825652"/>
            <a:ext cx="589460" cy="2240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C9C726C-520C-D447-A5C0-52CC62F395A5}"/>
              </a:ext>
            </a:extLst>
          </p:cNvPr>
          <p:cNvSpPr txBox="1"/>
          <p:nvPr/>
        </p:nvSpPr>
        <p:spPr>
          <a:xfrm>
            <a:off x="6379868" y="5247220"/>
            <a:ext cx="1600328" cy="646331"/>
          </a:xfrm>
          <a:prstGeom prst="rect">
            <a:avLst/>
          </a:prstGeom>
          <a:noFill/>
        </p:spPr>
        <p:txBody>
          <a:bodyPr wrap="square" rtlCol="0">
            <a:spAutoFit/>
          </a:bodyPr>
          <a:lstStyle/>
          <a:p>
            <a:r>
              <a:rPr lang="en-US" b="1" dirty="0"/>
              <a:t>223.191.21.45</a:t>
            </a:r>
          </a:p>
          <a:p>
            <a:r>
              <a:rPr lang="en-US" b="1" dirty="0"/>
              <a:t>MAC_R2</a:t>
            </a:r>
          </a:p>
        </p:txBody>
      </p:sp>
      <p:sp>
        <p:nvSpPr>
          <p:cNvPr id="65" name="TextBox 64">
            <a:extLst>
              <a:ext uri="{FF2B5EF4-FFF2-40B4-BE49-F238E27FC236}">
                <a16:creationId xmlns:a16="http://schemas.microsoft.com/office/drawing/2014/main" id="{3C72DFE8-E976-CF46-83A8-C539679F809A}"/>
              </a:ext>
            </a:extLst>
          </p:cNvPr>
          <p:cNvSpPr txBox="1"/>
          <p:nvPr/>
        </p:nvSpPr>
        <p:spPr>
          <a:xfrm>
            <a:off x="2711348" y="5283218"/>
            <a:ext cx="1600328" cy="646331"/>
          </a:xfrm>
          <a:prstGeom prst="rect">
            <a:avLst/>
          </a:prstGeom>
          <a:noFill/>
        </p:spPr>
        <p:txBody>
          <a:bodyPr wrap="square" rtlCol="0">
            <a:spAutoFit/>
          </a:bodyPr>
          <a:lstStyle/>
          <a:p>
            <a:r>
              <a:rPr lang="en-US" b="1" dirty="0"/>
              <a:t>202.141.210.3</a:t>
            </a:r>
          </a:p>
          <a:p>
            <a:r>
              <a:rPr lang="en-US" b="1" dirty="0"/>
              <a:t>MAC_R1</a:t>
            </a:r>
          </a:p>
        </p:txBody>
      </p:sp>
      <p:sp>
        <p:nvSpPr>
          <p:cNvPr id="66" name="TextBox 65">
            <a:extLst>
              <a:ext uri="{FF2B5EF4-FFF2-40B4-BE49-F238E27FC236}">
                <a16:creationId xmlns:a16="http://schemas.microsoft.com/office/drawing/2014/main" id="{628A7640-9F11-DD47-972C-2C11FFCEF742}"/>
              </a:ext>
            </a:extLst>
          </p:cNvPr>
          <p:cNvSpPr txBox="1"/>
          <p:nvPr/>
        </p:nvSpPr>
        <p:spPr>
          <a:xfrm>
            <a:off x="6234" y="5225036"/>
            <a:ext cx="1423195" cy="646331"/>
          </a:xfrm>
          <a:prstGeom prst="rect">
            <a:avLst/>
          </a:prstGeom>
          <a:noFill/>
        </p:spPr>
        <p:txBody>
          <a:bodyPr wrap="square" rtlCol="0">
            <a:spAutoFit/>
          </a:bodyPr>
          <a:lstStyle/>
          <a:p>
            <a:r>
              <a:rPr lang="en-US" b="1" dirty="0"/>
              <a:t>202.141.81.2</a:t>
            </a:r>
          </a:p>
          <a:p>
            <a:r>
              <a:rPr lang="en-US" b="1" dirty="0"/>
              <a:t>MAC_S1</a:t>
            </a:r>
          </a:p>
        </p:txBody>
      </p:sp>
      <p:sp>
        <p:nvSpPr>
          <p:cNvPr id="67" name="TextBox 66">
            <a:extLst>
              <a:ext uri="{FF2B5EF4-FFF2-40B4-BE49-F238E27FC236}">
                <a16:creationId xmlns:a16="http://schemas.microsoft.com/office/drawing/2014/main" id="{75683DC9-E3FE-BA4A-9F63-6FB17752154F}"/>
              </a:ext>
            </a:extLst>
          </p:cNvPr>
          <p:cNvSpPr txBox="1"/>
          <p:nvPr/>
        </p:nvSpPr>
        <p:spPr>
          <a:xfrm>
            <a:off x="10661876" y="5108378"/>
            <a:ext cx="1423195" cy="646331"/>
          </a:xfrm>
          <a:prstGeom prst="rect">
            <a:avLst/>
          </a:prstGeom>
          <a:noFill/>
        </p:spPr>
        <p:txBody>
          <a:bodyPr wrap="square" rtlCol="0">
            <a:spAutoFit/>
          </a:bodyPr>
          <a:lstStyle/>
          <a:p>
            <a:r>
              <a:rPr lang="en-US" b="1" dirty="0"/>
              <a:t>13.187.34.79</a:t>
            </a:r>
          </a:p>
          <a:p>
            <a:r>
              <a:rPr lang="en-US" b="1" dirty="0"/>
              <a:t>MAC_D1</a:t>
            </a:r>
          </a:p>
        </p:txBody>
      </p:sp>
      <p:sp>
        <p:nvSpPr>
          <p:cNvPr id="68" name="Rectangle 67">
            <a:extLst>
              <a:ext uri="{FF2B5EF4-FFF2-40B4-BE49-F238E27FC236}">
                <a16:creationId xmlns:a16="http://schemas.microsoft.com/office/drawing/2014/main" id="{6CB4A7D3-816B-2B4D-A1CE-740BCA8AD2EE}"/>
              </a:ext>
            </a:extLst>
          </p:cNvPr>
          <p:cNvSpPr/>
          <p:nvPr/>
        </p:nvSpPr>
        <p:spPr>
          <a:xfrm>
            <a:off x="9788151" y="3066231"/>
            <a:ext cx="2336909" cy="11360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err="1"/>
              <a:t>srcip</a:t>
            </a:r>
            <a:r>
              <a:rPr lang="en-US" b="1" dirty="0"/>
              <a:t> = 202.141.81.2</a:t>
            </a:r>
          </a:p>
          <a:p>
            <a:r>
              <a:rPr lang="en-US" b="1" dirty="0" err="1"/>
              <a:t>srcmac</a:t>
            </a:r>
            <a:r>
              <a:rPr lang="en-US" b="1" dirty="0"/>
              <a:t> = MAC_S1</a:t>
            </a:r>
          </a:p>
          <a:p>
            <a:r>
              <a:rPr lang="en-US" b="1" dirty="0" err="1"/>
              <a:t>dstip</a:t>
            </a:r>
            <a:r>
              <a:rPr lang="en-US" b="1" dirty="0"/>
              <a:t> = 13.187.34.79</a:t>
            </a:r>
          </a:p>
          <a:p>
            <a:r>
              <a:rPr lang="en-US" b="1" dirty="0" err="1"/>
              <a:t>dstmac</a:t>
            </a:r>
            <a:r>
              <a:rPr lang="en-US" b="1" dirty="0"/>
              <a:t> = MAC_D1</a:t>
            </a:r>
          </a:p>
        </p:txBody>
      </p:sp>
    </p:spTree>
    <p:extLst>
      <p:ext uri="{BB962C8B-B14F-4D97-AF65-F5344CB8AC3E}">
        <p14:creationId xmlns:p14="http://schemas.microsoft.com/office/powerpoint/2010/main" val="392237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75E22-0556-3B4A-BDCB-6565CDE20E72}"/>
              </a:ext>
            </a:extLst>
          </p:cNvPr>
          <p:cNvSpPr>
            <a:spLocks noGrp="1"/>
          </p:cNvSpPr>
          <p:nvPr>
            <p:ph idx="1"/>
          </p:nvPr>
        </p:nvSpPr>
        <p:spPr/>
        <p:txBody>
          <a:bodyPr/>
          <a:lstStyle/>
          <a:p>
            <a:r>
              <a:rPr lang="en-US" dirty="0"/>
              <a:t>Two types of messages -- ARP Request and ARP Reply </a:t>
            </a:r>
          </a:p>
        </p:txBody>
      </p:sp>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pic>
        <p:nvPicPr>
          <p:cNvPr id="4" name="Picture 3">
            <a:extLst>
              <a:ext uri="{FF2B5EF4-FFF2-40B4-BE49-F238E27FC236}">
                <a16:creationId xmlns:a16="http://schemas.microsoft.com/office/drawing/2014/main" id="{C74410E6-13B1-A343-88BF-E10E1B4EF430}"/>
              </a:ext>
            </a:extLst>
          </p:cNvPr>
          <p:cNvPicPr>
            <a:picLocks noChangeAspect="1"/>
          </p:cNvPicPr>
          <p:nvPr/>
        </p:nvPicPr>
        <p:blipFill>
          <a:blip r:embed="rId2"/>
          <a:stretch>
            <a:fillRect/>
          </a:stretch>
        </p:blipFill>
        <p:spPr>
          <a:xfrm>
            <a:off x="2349500" y="2017821"/>
            <a:ext cx="7493000" cy="3949700"/>
          </a:xfrm>
          <a:prstGeom prst="rect">
            <a:avLst/>
          </a:prstGeom>
        </p:spPr>
      </p:pic>
    </p:spTree>
    <p:extLst>
      <p:ext uri="{BB962C8B-B14F-4D97-AF65-F5344CB8AC3E}">
        <p14:creationId xmlns:p14="http://schemas.microsoft.com/office/powerpoint/2010/main" val="2170831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75E22-0556-3B4A-BDCB-6565CDE20E72}"/>
              </a:ext>
            </a:extLst>
          </p:cNvPr>
          <p:cNvSpPr>
            <a:spLocks noGrp="1"/>
          </p:cNvSpPr>
          <p:nvPr>
            <p:ph idx="1"/>
          </p:nvPr>
        </p:nvSpPr>
        <p:spPr/>
        <p:txBody>
          <a:bodyPr/>
          <a:lstStyle/>
          <a:p>
            <a:r>
              <a:rPr lang="en-US" dirty="0"/>
              <a:t>ARP Request is a broadcast in the network with </a:t>
            </a:r>
          </a:p>
          <a:p>
            <a:pPr lvl="1"/>
            <a:r>
              <a:rPr lang="en-US" dirty="0"/>
              <a:t>broadcast IP address 255.255.255.255 and </a:t>
            </a:r>
          </a:p>
          <a:p>
            <a:pPr lvl="1"/>
            <a:r>
              <a:rPr lang="en-US" dirty="0"/>
              <a:t>broadcast MAC address FF:FF:FF:FF:FF:FF </a:t>
            </a:r>
          </a:p>
          <a:p>
            <a:endParaRPr lang="en-US" dirty="0"/>
          </a:p>
          <a:p>
            <a:r>
              <a:rPr lang="en-US" dirty="0"/>
              <a:t>Once a device receives an ARP Request message where the </a:t>
            </a:r>
            <a:r>
              <a:rPr lang="en-US" i="1" dirty="0"/>
              <a:t>target protocol address</a:t>
            </a:r>
            <a:r>
              <a:rPr lang="en-US" dirty="0"/>
              <a:t> matches with its own IP address, it sends back an ARP reply with its MAC address at the </a:t>
            </a:r>
            <a:r>
              <a:rPr lang="en-US" i="1" dirty="0"/>
              <a:t>target hardware address</a:t>
            </a:r>
            <a:r>
              <a:rPr lang="en-US" dirty="0"/>
              <a:t>. </a:t>
            </a:r>
          </a:p>
        </p:txBody>
      </p:sp>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spTree>
    <p:extLst>
      <p:ext uri="{BB962C8B-B14F-4D97-AF65-F5344CB8AC3E}">
        <p14:creationId xmlns:p14="http://schemas.microsoft.com/office/powerpoint/2010/main" val="464417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pic>
        <p:nvPicPr>
          <p:cNvPr id="4" name="Picture 3">
            <a:extLst>
              <a:ext uri="{FF2B5EF4-FFF2-40B4-BE49-F238E27FC236}">
                <a16:creationId xmlns:a16="http://schemas.microsoft.com/office/drawing/2014/main" id="{CC7B753F-E00D-634A-BBCE-0A1F1B5EA2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0563" y="4255159"/>
            <a:ext cx="1444123" cy="1061855"/>
          </a:xfrm>
          <a:prstGeom prst="rect">
            <a:avLst/>
          </a:prstGeom>
        </p:spPr>
      </p:pic>
      <p:pic>
        <p:nvPicPr>
          <p:cNvPr id="5" name="Picture 4">
            <a:extLst>
              <a:ext uri="{FF2B5EF4-FFF2-40B4-BE49-F238E27FC236}">
                <a16:creationId xmlns:a16="http://schemas.microsoft.com/office/drawing/2014/main" id="{3C746B37-AE7B-FF43-B431-43D8239691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6175" y="3054493"/>
            <a:ext cx="602621" cy="602621"/>
          </a:xfrm>
          <a:prstGeom prst="rect">
            <a:avLst/>
          </a:prstGeom>
        </p:spPr>
      </p:pic>
      <p:pic>
        <p:nvPicPr>
          <p:cNvPr id="6" name="Picture 5">
            <a:extLst>
              <a:ext uri="{FF2B5EF4-FFF2-40B4-BE49-F238E27FC236}">
                <a16:creationId xmlns:a16="http://schemas.microsoft.com/office/drawing/2014/main" id="{ADCCBDBA-5FF0-DD4E-B16B-16782D318D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2570" y="5561673"/>
            <a:ext cx="602621" cy="602621"/>
          </a:xfrm>
          <a:prstGeom prst="rect">
            <a:avLst/>
          </a:prstGeom>
        </p:spPr>
      </p:pic>
      <p:pic>
        <p:nvPicPr>
          <p:cNvPr id="7" name="Picture 6">
            <a:extLst>
              <a:ext uri="{FF2B5EF4-FFF2-40B4-BE49-F238E27FC236}">
                <a16:creationId xmlns:a16="http://schemas.microsoft.com/office/drawing/2014/main" id="{C95ADAF8-2E79-5747-9933-7E432C0814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5341" y="2328035"/>
            <a:ext cx="602621" cy="602621"/>
          </a:xfrm>
          <a:prstGeom prst="rect">
            <a:avLst/>
          </a:prstGeom>
        </p:spPr>
      </p:pic>
      <p:pic>
        <p:nvPicPr>
          <p:cNvPr id="8" name="Picture 7">
            <a:extLst>
              <a:ext uri="{FF2B5EF4-FFF2-40B4-BE49-F238E27FC236}">
                <a16:creationId xmlns:a16="http://schemas.microsoft.com/office/drawing/2014/main" id="{54E2F133-5201-7949-BC27-595518680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1595" y="5561673"/>
            <a:ext cx="602621" cy="602621"/>
          </a:xfrm>
          <a:prstGeom prst="rect">
            <a:avLst/>
          </a:prstGeom>
        </p:spPr>
      </p:pic>
      <p:pic>
        <p:nvPicPr>
          <p:cNvPr id="9" name="Picture 8">
            <a:extLst>
              <a:ext uri="{FF2B5EF4-FFF2-40B4-BE49-F238E27FC236}">
                <a16:creationId xmlns:a16="http://schemas.microsoft.com/office/drawing/2014/main" id="{3000DA2D-18F4-3549-B972-C501E744A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35693" y="5332056"/>
            <a:ext cx="1444123" cy="1061855"/>
          </a:xfrm>
          <a:prstGeom prst="rect">
            <a:avLst/>
          </a:prstGeom>
        </p:spPr>
      </p:pic>
      <p:cxnSp>
        <p:nvCxnSpPr>
          <p:cNvPr id="10" name="Straight Connector 9">
            <a:extLst>
              <a:ext uri="{FF2B5EF4-FFF2-40B4-BE49-F238E27FC236}">
                <a16:creationId xmlns:a16="http://schemas.microsoft.com/office/drawing/2014/main" id="{2C25D143-1540-B84C-BD01-574247006B35}"/>
              </a:ext>
            </a:extLst>
          </p:cNvPr>
          <p:cNvCxnSpPr>
            <a:stCxn id="4" idx="3"/>
            <a:endCxn id="5" idx="1"/>
          </p:cNvCxnSpPr>
          <p:nvPr/>
        </p:nvCxnSpPr>
        <p:spPr>
          <a:xfrm flipV="1">
            <a:off x="3044686" y="3355804"/>
            <a:ext cx="1071489" cy="1430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672E8D-3B23-AB4F-BCA0-58544B5383F8}"/>
              </a:ext>
            </a:extLst>
          </p:cNvPr>
          <p:cNvCxnSpPr>
            <a:stCxn id="4" idx="3"/>
            <a:endCxn id="6" idx="1"/>
          </p:cNvCxnSpPr>
          <p:nvPr/>
        </p:nvCxnSpPr>
        <p:spPr>
          <a:xfrm>
            <a:off x="3044686" y="4786087"/>
            <a:ext cx="1097884" cy="1076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046F7E-3813-D64D-85B3-B424E9758177}"/>
              </a:ext>
            </a:extLst>
          </p:cNvPr>
          <p:cNvCxnSpPr>
            <a:stCxn id="5" idx="3"/>
            <a:endCxn id="7" idx="1"/>
          </p:cNvCxnSpPr>
          <p:nvPr/>
        </p:nvCxnSpPr>
        <p:spPr>
          <a:xfrm flipV="1">
            <a:off x="4718796" y="2629346"/>
            <a:ext cx="1436545" cy="726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CBE54D-9388-814B-B23C-E37E1C5425F7}"/>
              </a:ext>
            </a:extLst>
          </p:cNvPr>
          <p:cNvCxnSpPr>
            <a:stCxn id="6" idx="3"/>
            <a:endCxn id="8" idx="1"/>
          </p:cNvCxnSpPr>
          <p:nvPr/>
        </p:nvCxnSpPr>
        <p:spPr>
          <a:xfrm>
            <a:off x="4745191" y="5862984"/>
            <a:ext cx="134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AA4F6A-A39B-794F-BF01-D2D37E628A08}"/>
              </a:ext>
            </a:extLst>
          </p:cNvPr>
          <p:cNvCxnSpPr>
            <a:stCxn id="7" idx="2"/>
            <a:endCxn id="8" idx="0"/>
          </p:cNvCxnSpPr>
          <p:nvPr/>
        </p:nvCxnSpPr>
        <p:spPr>
          <a:xfrm flipH="1">
            <a:off x="6392906" y="2930656"/>
            <a:ext cx="63746" cy="263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F3AB56-4019-9A4A-9FC7-EDC5D58F044E}"/>
              </a:ext>
            </a:extLst>
          </p:cNvPr>
          <p:cNvCxnSpPr>
            <a:cxnSpLocks/>
            <a:stCxn id="7" idx="3"/>
            <a:endCxn id="9" idx="0"/>
          </p:cNvCxnSpPr>
          <p:nvPr/>
        </p:nvCxnSpPr>
        <p:spPr>
          <a:xfrm>
            <a:off x="6757962" y="2629346"/>
            <a:ext cx="2699793" cy="270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55C504-C4CF-7B4A-86E2-2EEA9FD18260}"/>
              </a:ext>
            </a:extLst>
          </p:cNvPr>
          <p:cNvCxnSpPr>
            <a:stCxn id="8" idx="3"/>
            <a:endCxn id="9" idx="1"/>
          </p:cNvCxnSpPr>
          <p:nvPr/>
        </p:nvCxnSpPr>
        <p:spPr>
          <a:xfrm>
            <a:off x="6694216" y="5862984"/>
            <a:ext cx="2041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A19C0D7-A8CE-984A-B25C-9B363803E4B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16253" y="2259324"/>
            <a:ext cx="1444123" cy="1061855"/>
          </a:xfrm>
          <a:prstGeom prst="rect">
            <a:avLst/>
          </a:prstGeom>
        </p:spPr>
      </p:pic>
      <p:cxnSp>
        <p:nvCxnSpPr>
          <p:cNvPr id="37" name="Straight Connector 36">
            <a:extLst>
              <a:ext uri="{FF2B5EF4-FFF2-40B4-BE49-F238E27FC236}">
                <a16:creationId xmlns:a16="http://schemas.microsoft.com/office/drawing/2014/main" id="{F08BE0C4-6D94-8247-A8A7-A6165C5A0134}"/>
              </a:ext>
            </a:extLst>
          </p:cNvPr>
          <p:cNvCxnSpPr>
            <a:stCxn id="8" idx="0"/>
            <a:endCxn id="35" idx="2"/>
          </p:cNvCxnSpPr>
          <p:nvPr/>
        </p:nvCxnSpPr>
        <p:spPr>
          <a:xfrm flipV="1">
            <a:off x="6392906" y="3321179"/>
            <a:ext cx="2945409" cy="2240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5F9BF6-55C9-6A4F-8F58-C5DCBAC0F453}"/>
              </a:ext>
            </a:extLst>
          </p:cNvPr>
          <p:cNvCxnSpPr>
            <a:stCxn id="7" idx="3"/>
            <a:endCxn id="35" idx="1"/>
          </p:cNvCxnSpPr>
          <p:nvPr/>
        </p:nvCxnSpPr>
        <p:spPr>
          <a:xfrm>
            <a:off x="6757962" y="2629346"/>
            <a:ext cx="1858291" cy="16090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27154232-2184-2C4E-A0DF-417960BA0310}"/>
              </a:ext>
            </a:extLst>
          </p:cNvPr>
          <p:cNvSpPr/>
          <p:nvPr/>
        </p:nvSpPr>
        <p:spPr>
          <a:xfrm>
            <a:off x="200416" y="1277656"/>
            <a:ext cx="3194137" cy="27932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source hardware address = MAC_R1</a:t>
            </a:r>
          </a:p>
          <a:p>
            <a:pPr algn="ctr"/>
            <a:r>
              <a:rPr lang="en-US" b="1" dirty="0"/>
              <a:t>source protocol address = 202.141.81.2</a:t>
            </a:r>
          </a:p>
          <a:p>
            <a:pPr algn="ctr"/>
            <a:r>
              <a:rPr lang="en-US" b="1" dirty="0"/>
              <a:t>target hardware address = </a:t>
            </a:r>
          </a:p>
          <a:p>
            <a:pPr algn="ctr"/>
            <a:r>
              <a:rPr lang="en-US" b="1" dirty="0"/>
              <a:t>?</a:t>
            </a:r>
          </a:p>
          <a:p>
            <a:pPr algn="ctr"/>
            <a:r>
              <a:rPr lang="en-US" b="1" dirty="0"/>
              <a:t>target protocol address = 202.141.86.22</a:t>
            </a:r>
          </a:p>
        </p:txBody>
      </p:sp>
      <p:sp>
        <p:nvSpPr>
          <p:cNvPr id="46" name="TextBox 45">
            <a:extLst>
              <a:ext uri="{FF2B5EF4-FFF2-40B4-BE49-F238E27FC236}">
                <a16:creationId xmlns:a16="http://schemas.microsoft.com/office/drawing/2014/main" id="{DB9519E5-68CC-3F48-8A67-E643FB5D6ABF}"/>
              </a:ext>
            </a:extLst>
          </p:cNvPr>
          <p:cNvSpPr txBox="1"/>
          <p:nvPr/>
        </p:nvSpPr>
        <p:spPr>
          <a:xfrm>
            <a:off x="1594207" y="5332056"/>
            <a:ext cx="1423195" cy="646331"/>
          </a:xfrm>
          <a:prstGeom prst="rect">
            <a:avLst/>
          </a:prstGeom>
          <a:noFill/>
        </p:spPr>
        <p:txBody>
          <a:bodyPr wrap="square" rtlCol="0">
            <a:spAutoFit/>
          </a:bodyPr>
          <a:lstStyle/>
          <a:p>
            <a:r>
              <a:rPr lang="en-US" b="1" dirty="0"/>
              <a:t>202.141.81.2</a:t>
            </a:r>
          </a:p>
          <a:p>
            <a:r>
              <a:rPr lang="en-US" b="1" dirty="0"/>
              <a:t>MAC_R1</a:t>
            </a:r>
          </a:p>
        </p:txBody>
      </p:sp>
      <p:sp>
        <p:nvSpPr>
          <p:cNvPr id="47" name="TextBox 46">
            <a:extLst>
              <a:ext uri="{FF2B5EF4-FFF2-40B4-BE49-F238E27FC236}">
                <a16:creationId xmlns:a16="http://schemas.microsoft.com/office/drawing/2014/main" id="{2230AAC1-5F70-7148-9FB7-85F18E879943}"/>
              </a:ext>
            </a:extLst>
          </p:cNvPr>
          <p:cNvSpPr txBox="1"/>
          <p:nvPr/>
        </p:nvSpPr>
        <p:spPr>
          <a:xfrm>
            <a:off x="9147314" y="3388536"/>
            <a:ext cx="1600018" cy="646331"/>
          </a:xfrm>
          <a:prstGeom prst="rect">
            <a:avLst/>
          </a:prstGeom>
          <a:noFill/>
        </p:spPr>
        <p:txBody>
          <a:bodyPr wrap="square" rtlCol="0">
            <a:spAutoFit/>
          </a:bodyPr>
          <a:lstStyle/>
          <a:p>
            <a:r>
              <a:rPr lang="en-US" b="1" dirty="0"/>
              <a:t>202.141.86.22</a:t>
            </a:r>
          </a:p>
          <a:p>
            <a:r>
              <a:rPr lang="en-US" b="1" dirty="0"/>
              <a:t>MAC_R2</a:t>
            </a:r>
          </a:p>
        </p:txBody>
      </p:sp>
      <p:sp>
        <p:nvSpPr>
          <p:cNvPr id="48" name="TextBox 47">
            <a:extLst>
              <a:ext uri="{FF2B5EF4-FFF2-40B4-BE49-F238E27FC236}">
                <a16:creationId xmlns:a16="http://schemas.microsoft.com/office/drawing/2014/main" id="{00890E8D-81C6-7E4D-B03C-ED4904095679}"/>
              </a:ext>
            </a:extLst>
          </p:cNvPr>
          <p:cNvSpPr txBox="1"/>
          <p:nvPr/>
        </p:nvSpPr>
        <p:spPr>
          <a:xfrm>
            <a:off x="7437999" y="5070141"/>
            <a:ext cx="1849126" cy="646331"/>
          </a:xfrm>
          <a:prstGeom prst="rect">
            <a:avLst/>
          </a:prstGeom>
          <a:noFill/>
        </p:spPr>
        <p:txBody>
          <a:bodyPr wrap="square" rtlCol="0">
            <a:spAutoFit/>
          </a:bodyPr>
          <a:lstStyle/>
          <a:p>
            <a:r>
              <a:rPr lang="en-US" b="1" dirty="0"/>
              <a:t>202.122.89.111</a:t>
            </a:r>
          </a:p>
          <a:p>
            <a:r>
              <a:rPr lang="en-US" b="1" dirty="0"/>
              <a:t>MAC_R3</a:t>
            </a:r>
          </a:p>
        </p:txBody>
      </p:sp>
      <p:sp>
        <p:nvSpPr>
          <p:cNvPr id="49" name="TextBox 48">
            <a:extLst>
              <a:ext uri="{FF2B5EF4-FFF2-40B4-BE49-F238E27FC236}">
                <a16:creationId xmlns:a16="http://schemas.microsoft.com/office/drawing/2014/main" id="{19DF6B5E-278A-B148-882C-46A75DE3A740}"/>
              </a:ext>
            </a:extLst>
          </p:cNvPr>
          <p:cNvSpPr txBox="1"/>
          <p:nvPr/>
        </p:nvSpPr>
        <p:spPr>
          <a:xfrm>
            <a:off x="3394553" y="1050900"/>
            <a:ext cx="2915177" cy="1200329"/>
          </a:xfrm>
          <a:prstGeom prst="rect">
            <a:avLst/>
          </a:prstGeom>
          <a:noFill/>
        </p:spPr>
        <p:txBody>
          <a:bodyPr wrap="square" rtlCol="0">
            <a:spAutoFit/>
          </a:bodyPr>
          <a:lstStyle/>
          <a:p>
            <a:r>
              <a:rPr lang="en-US" b="1" dirty="0"/>
              <a:t>Source IP: 202.141.81.2</a:t>
            </a:r>
          </a:p>
          <a:p>
            <a:r>
              <a:rPr lang="en-US" b="1" dirty="0" err="1"/>
              <a:t>Dest</a:t>
            </a:r>
            <a:r>
              <a:rPr lang="en-US" b="1" dirty="0"/>
              <a:t> IP: 255.255.255.255</a:t>
            </a:r>
          </a:p>
          <a:p>
            <a:r>
              <a:rPr lang="en-US" b="1" dirty="0"/>
              <a:t>Source MAC: MAC_R1</a:t>
            </a:r>
          </a:p>
          <a:p>
            <a:r>
              <a:rPr lang="en-US" b="1" dirty="0" err="1"/>
              <a:t>Dest</a:t>
            </a:r>
            <a:r>
              <a:rPr lang="en-US" b="1" dirty="0"/>
              <a:t> MAC: FF:FF:FF:FF:FF:FF </a:t>
            </a:r>
          </a:p>
        </p:txBody>
      </p:sp>
    </p:spTree>
    <p:extLst>
      <p:ext uri="{BB962C8B-B14F-4D97-AF65-F5344CB8AC3E}">
        <p14:creationId xmlns:p14="http://schemas.microsoft.com/office/powerpoint/2010/main" val="110039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pic>
        <p:nvPicPr>
          <p:cNvPr id="4" name="Picture 3">
            <a:extLst>
              <a:ext uri="{FF2B5EF4-FFF2-40B4-BE49-F238E27FC236}">
                <a16:creationId xmlns:a16="http://schemas.microsoft.com/office/drawing/2014/main" id="{CC7B753F-E00D-634A-BBCE-0A1F1B5EA2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0563" y="4255159"/>
            <a:ext cx="1444123" cy="1061855"/>
          </a:xfrm>
          <a:prstGeom prst="rect">
            <a:avLst/>
          </a:prstGeom>
        </p:spPr>
      </p:pic>
      <p:pic>
        <p:nvPicPr>
          <p:cNvPr id="5" name="Picture 4">
            <a:extLst>
              <a:ext uri="{FF2B5EF4-FFF2-40B4-BE49-F238E27FC236}">
                <a16:creationId xmlns:a16="http://schemas.microsoft.com/office/drawing/2014/main" id="{3C746B37-AE7B-FF43-B431-43D8239691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6175" y="3054493"/>
            <a:ext cx="602621" cy="602621"/>
          </a:xfrm>
          <a:prstGeom prst="rect">
            <a:avLst/>
          </a:prstGeom>
        </p:spPr>
      </p:pic>
      <p:pic>
        <p:nvPicPr>
          <p:cNvPr id="6" name="Picture 5">
            <a:extLst>
              <a:ext uri="{FF2B5EF4-FFF2-40B4-BE49-F238E27FC236}">
                <a16:creationId xmlns:a16="http://schemas.microsoft.com/office/drawing/2014/main" id="{ADCCBDBA-5FF0-DD4E-B16B-16782D318D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2570" y="5561673"/>
            <a:ext cx="602621" cy="602621"/>
          </a:xfrm>
          <a:prstGeom prst="rect">
            <a:avLst/>
          </a:prstGeom>
        </p:spPr>
      </p:pic>
      <p:pic>
        <p:nvPicPr>
          <p:cNvPr id="7" name="Picture 6">
            <a:extLst>
              <a:ext uri="{FF2B5EF4-FFF2-40B4-BE49-F238E27FC236}">
                <a16:creationId xmlns:a16="http://schemas.microsoft.com/office/drawing/2014/main" id="{C95ADAF8-2E79-5747-9933-7E432C0814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5341" y="2328035"/>
            <a:ext cx="602621" cy="602621"/>
          </a:xfrm>
          <a:prstGeom prst="rect">
            <a:avLst/>
          </a:prstGeom>
        </p:spPr>
      </p:pic>
      <p:pic>
        <p:nvPicPr>
          <p:cNvPr id="8" name="Picture 7">
            <a:extLst>
              <a:ext uri="{FF2B5EF4-FFF2-40B4-BE49-F238E27FC236}">
                <a16:creationId xmlns:a16="http://schemas.microsoft.com/office/drawing/2014/main" id="{54E2F133-5201-7949-BC27-595518680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1595" y="5561673"/>
            <a:ext cx="602621" cy="602621"/>
          </a:xfrm>
          <a:prstGeom prst="rect">
            <a:avLst/>
          </a:prstGeom>
        </p:spPr>
      </p:pic>
      <p:pic>
        <p:nvPicPr>
          <p:cNvPr id="9" name="Picture 8">
            <a:extLst>
              <a:ext uri="{FF2B5EF4-FFF2-40B4-BE49-F238E27FC236}">
                <a16:creationId xmlns:a16="http://schemas.microsoft.com/office/drawing/2014/main" id="{3000DA2D-18F4-3549-B972-C501E744A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35693" y="5332056"/>
            <a:ext cx="1444123" cy="1061855"/>
          </a:xfrm>
          <a:prstGeom prst="rect">
            <a:avLst/>
          </a:prstGeom>
        </p:spPr>
      </p:pic>
      <p:cxnSp>
        <p:nvCxnSpPr>
          <p:cNvPr id="10" name="Straight Connector 9">
            <a:extLst>
              <a:ext uri="{FF2B5EF4-FFF2-40B4-BE49-F238E27FC236}">
                <a16:creationId xmlns:a16="http://schemas.microsoft.com/office/drawing/2014/main" id="{2C25D143-1540-B84C-BD01-574247006B35}"/>
              </a:ext>
            </a:extLst>
          </p:cNvPr>
          <p:cNvCxnSpPr>
            <a:stCxn id="4" idx="3"/>
            <a:endCxn id="5" idx="1"/>
          </p:cNvCxnSpPr>
          <p:nvPr/>
        </p:nvCxnSpPr>
        <p:spPr>
          <a:xfrm flipV="1">
            <a:off x="3044686" y="3355804"/>
            <a:ext cx="1071489" cy="1430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672E8D-3B23-AB4F-BCA0-58544B5383F8}"/>
              </a:ext>
            </a:extLst>
          </p:cNvPr>
          <p:cNvCxnSpPr>
            <a:stCxn id="4" idx="3"/>
            <a:endCxn id="6" idx="1"/>
          </p:cNvCxnSpPr>
          <p:nvPr/>
        </p:nvCxnSpPr>
        <p:spPr>
          <a:xfrm>
            <a:off x="3044686" y="4786087"/>
            <a:ext cx="1097884" cy="1076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046F7E-3813-D64D-85B3-B424E9758177}"/>
              </a:ext>
            </a:extLst>
          </p:cNvPr>
          <p:cNvCxnSpPr>
            <a:stCxn id="5" idx="3"/>
            <a:endCxn id="7" idx="1"/>
          </p:cNvCxnSpPr>
          <p:nvPr/>
        </p:nvCxnSpPr>
        <p:spPr>
          <a:xfrm flipV="1">
            <a:off x="4718796" y="2629346"/>
            <a:ext cx="1436545" cy="726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CBE54D-9388-814B-B23C-E37E1C5425F7}"/>
              </a:ext>
            </a:extLst>
          </p:cNvPr>
          <p:cNvCxnSpPr>
            <a:stCxn id="6" idx="3"/>
            <a:endCxn id="8" idx="1"/>
          </p:cNvCxnSpPr>
          <p:nvPr/>
        </p:nvCxnSpPr>
        <p:spPr>
          <a:xfrm>
            <a:off x="4745191" y="5862984"/>
            <a:ext cx="134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AA4F6A-A39B-794F-BF01-D2D37E628A08}"/>
              </a:ext>
            </a:extLst>
          </p:cNvPr>
          <p:cNvCxnSpPr>
            <a:stCxn id="7" idx="2"/>
            <a:endCxn id="8" idx="0"/>
          </p:cNvCxnSpPr>
          <p:nvPr/>
        </p:nvCxnSpPr>
        <p:spPr>
          <a:xfrm flipH="1">
            <a:off x="6392906" y="2930656"/>
            <a:ext cx="63746" cy="263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F3AB56-4019-9A4A-9FC7-EDC5D58F044E}"/>
              </a:ext>
            </a:extLst>
          </p:cNvPr>
          <p:cNvCxnSpPr>
            <a:cxnSpLocks/>
            <a:stCxn id="7" idx="3"/>
            <a:endCxn id="9" idx="0"/>
          </p:cNvCxnSpPr>
          <p:nvPr/>
        </p:nvCxnSpPr>
        <p:spPr>
          <a:xfrm>
            <a:off x="6757962" y="2629346"/>
            <a:ext cx="2699793" cy="270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55C504-C4CF-7B4A-86E2-2EEA9FD18260}"/>
              </a:ext>
            </a:extLst>
          </p:cNvPr>
          <p:cNvCxnSpPr>
            <a:stCxn id="8" idx="3"/>
            <a:endCxn id="9" idx="1"/>
          </p:cNvCxnSpPr>
          <p:nvPr/>
        </p:nvCxnSpPr>
        <p:spPr>
          <a:xfrm>
            <a:off x="6694216" y="5862984"/>
            <a:ext cx="2041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A19C0D7-A8CE-984A-B25C-9B363803E4B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16253" y="2259324"/>
            <a:ext cx="1444123" cy="1061855"/>
          </a:xfrm>
          <a:prstGeom prst="rect">
            <a:avLst/>
          </a:prstGeom>
        </p:spPr>
      </p:pic>
      <p:cxnSp>
        <p:nvCxnSpPr>
          <p:cNvPr id="37" name="Straight Connector 36">
            <a:extLst>
              <a:ext uri="{FF2B5EF4-FFF2-40B4-BE49-F238E27FC236}">
                <a16:creationId xmlns:a16="http://schemas.microsoft.com/office/drawing/2014/main" id="{F08BE0C4-6D94-8247-A8A7-A6165C5A0134}"/>
              </a:ext>
            </a:extLst>
          </p:cNvPr>
          <p:cNvCxnSpPr>
            <a:stCxn id="8" idx="0"/>
            <a:endCxn id="35" idx="2"/>
          </p:cNvCxnSpPr>
          <p:nvPr/>
        </p:nvCxnSpPr>
        <p:spPr>
          <a:xfrm flipV="1">
            <a:off x="6392906" y="3321179"/>
            <a:ext cx="2945409" cy="2240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5F9BF6-55C9-6A4F-8F58-C5DCBAC0F453}"/>
              </a:ext>
            </a:extLst>
          </p:cNvPr>
          <p:cNvCxnSpPr>
            <a:stCxn id="7" idx="3"/>
            <a:endCxn id="35" idx="1"/>
          </p:cNvCxnSpPr>
          <p:nvPr/>
        </p:nvCxnSpPr>
        <p:spPr>
          <a:xfrm>
            <a:off x="6757962" y="2629346"/>
            <a:ext cx="1858291" cy="16090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27154232-2184-2C4E-A0DF-417960BA0310}"/>
              </a:ext>
            </a:extLst>
          </p:cNvPr>
          <p:cNvSpPr/>
          <p:nvPr/>
        </p:nvSpPr>
        <p:spPr>
          <a:xfrm>
            <a:off x="5468385" y="863824"/>
            <a:ext cx="3194137" cy="27932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source hardware address = MAC_R1</a:t>
            </a:r>
          </a:p>
          <a:p>
            <a:pPr algn="ctr"/>
            <a:r>
              <a:rPr lang="en-US" b="1" dirty="0"/>
              <a:t>source protocol address = 202.141.81.2</a:t>
            </a:r>
          </a:p>
          <a:p>
            <a:pPr algn="ctr"/>
            <a:r>
              <a:rPr lang="en-US" b="1" dirty="0"/>
              <a:t>target hardware address = </a:t>
            </a:r>
          </a:p>
          <a:p>
            <a:pPr algn="ctr"/>
            <a:r>
              <a:rPr lang="en-US" b="1" dirty="0"/>
              <a:t>?</a:t>
            </a:r>
          </a:p>
          <a:p>
            <a:pPr algn="ctr"/>
            <a:r>
              <a:rPr lang="en-US" b="1" dirty="0"/>
              <a:t>target protocol address = 202.141.86.22</a:t>
            </a:r>
          </a:p>
        </p:txBody>
      </p:sp>
      <p:sp>
        <p:nvSpPr>
          <p:cNvPr id="46" name="TextBox 45">
            <a:extLst>
              <a:ext uri="{FF2B5EF4-FFF2-40B4-BE49-F238E27FC236}">
                <a16:creationId xmlns:a16="http://schemas.microsoft.com/office/drawing/2014/main" id="{DB9519E5-68CC-3F48-8A67-E643FB5D6ABF}"/>
              </a:ext>
            </a:extLst>
          </p:cNvPr>
          <p:cNvSpPr txBox="1"/>
          <p:nvPr/>
        </p:nvSpPr>
        <p:spPr>
          <a:xfrm>
            <a:off x="1594207" y="5332056"/>
            <a:ext cx="1423195" cy="646331"/>
          </a:xfrm>
          <a:prstGeom prst="rect">
            <a:avLst/>
          </a:prstGeom>
          <a:noFill/>
        </p:spPr>
        <p:txBody>
          <a:bodyPr wrap="square" rtlCol="0">
            <a:spAutoFit/>
          </a:bodyPr>
          <a:lstStyle/>
          <a:p>
            <a:r>
              <a:rPr lang="en-US" b="1" dirty="0"/>
              <a:t>202.141.81.2</a:t>
            </a:r>
          </a:p>
          <a:p>
            <a:r>
              <a:rPr lang="en-US" b="1" dirty="0"/>
              <a:t>MAC_R1</a:t>
            </a:r>
          </a:p>
        </p:txBody>
      </p:sp>
      <p:sp>
        <p:nvSpPr>
          <p:cNvPr id="47" name="TextBox 46">
            <a:extLst>
              <a:ext uri="{FF2B5EF4-FFF2-40B4-BE49-F238E27FC236}">
                <a16:creationId xmlns:a16="http://schemas.microsoft.com/office/drawing/2014/main" id="{2230AAC1-5F70-7148-9FB7-85F18E879943}"/>
              </a:ext>
            </a:extLst>
          </p:cNvPr>
          <p:cNvSpPr txBox="1"/>
          <p:nvPr/>
        </p:nvSpPr>
        <p:spPr>
          <a:xfrm>
            <a:off x="9147314" y="3388536"/>
            <a:ext cx="1600018" cy="646331"/>
          </a:xfrm>
          <a:prstGeom prst="rect">
            <a:avLst/>
          </a:prstGeom>
          <a:noFill/>
        </p:spPr>
        <p:txBody>
          <a:bodyPr wrap="square" rtlCol="0">
            <a:spAutoFit/>
          </a:bodyPr>
          <a:lstStyle/>
          <a:p>
            <a:r>
              <a:rPr lang="en-US" b="1" dirty="0"/>
              <a:t>202.141.86.22</a:t>
            </a:r>
          </a:p>
          <a:p>
            <a:r>
              <a:rPr lang="en-US" b="1" dirty="0"/>
              <a:t>MAC_R2</a:t>
            </a:r>
          </a:p>
        </p:txBody>
      </p:sp>
      <p:sp>
        <p:nvSpPr>
          <p:cNvPr id="48" name="TextBox 47">
            <a:extLst>
              <a:ext uri="{FF2B5EF4-FFF2-40B4-BE49-F238E27FC236}">
                <a16:creationId xmlns:a16="http://schemas.microsoft.com/office/drawing/2014/main" id="{00890E8D-81C6-7E4D-B03C-ED4904095679}"/>
              </a:ext>
            </a:extLst>
          </p:cNvPr>
          <p:cNvSpPr txBox="1"/>
          <p:nvPr/>
        </p:nvSpPr>
        <p:spPr>
          <a:xfrm>
            <a:off x="10107454" y="5385071"/>
            <a:ext cx="1849126" cy="646331"/>
          </a:xfrm>
          <a:prstGeom prst="rect">
            <a:avLst/>
          </a:prstGeom>
          <a:noFill/>
        </p:spPr>
        <p:txBody>
          <a:bodyPr wrap="square" rtlCol="0">
            <a:spAutoFit/>
          </a:bodyPr>
          <a:lstStyle/>
          <a:p>
            <a:r>
              <a:rPr lang="en-US" b="1" dirty="0"/>
              <a:t>202.122.89.111</a:t>
            </a:r>
          </a:p>
          <a:p>
            <a:r>
              <a:rPr lang="en-US" b="1" dirty="0"/>
              <a:t>MAC_R3</a:t>
            </a:r>
          </a:p>
        </p:txBody>
      </p:sp>
      <p:sp>
        <p:nvSpPr>
          <p:cNvPr id="23" name="Rounded Rectangle 22">
            <a:extLst>
              <a:ext uri="{FF2B5EF4-FFF2-40B4-BE49-F238E27FC236}">
                <a16:creationId xmlns:a16="http://schemas.microsoft.com/office/drawing/2014/main" id="{513D7701-79A2-9444-A3D9-C3E297C50BE5}"/>
              </a:ext>
            </a:extLst>
          </p:cNvPr>
          <p:cNvSpPr/>
          <p:nvPr/>
        </p:nvSpPr>
        <p:spPr>
          <a:xfrm>
            <a:off x="5560298" y="4027136"/>
            <a:ext cx="3194137" cy="27932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source hardware address = MAC_R1</a:t>
            </a:r>
          </a:p>
          <a:p>
            <a:pPr algn="ctr"/>
            <a:r>
              <a:rPr lang="en-US" b="1" dirty="0"/>
              <a:t>source protocol address = 202.141.81.2</a:t>
            </a:r>
          </a:p>
          <a:p>
            <a:pPr algn="ctr"/>
            <a:r>
              <a:rPr lang="en-US" b="1" dirty="0"/>
              <a:t>target hardware address = </a:t>
            </a:r>
          </a:p>
          <a:p>
            <a:pPr algn="ctr"/>
            <a:r>
              <a:rPr lang="en-US" b="1" dirty="0"/>
              <a:t>?</a:t>
            </a:r>
          </a:p>
          <a:p>
            <a:pPr algn="ctr"/>
            <a:r>
              <a:rPr lang="en-US" b="1" dirty="0"/>
              <a:t>target protocol address = 202.141.86.22</a:t>
            </a:r>
          </a:p>
        </p:txBody>
      </p:sp>
    </p:spTree>
    <p:extLst>
      <p:ext uri="{BB962C8B-B14F-4D97-AF65-F5344CB8AC3E}">
        <p14:creationId xmlns:p14="http://schemas.microsoft.com/office/powerpoint/2010/main" val="1732931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pic>
        <p:nvPicPr>
          <p:cNvPr id="4" name="Picture 3">
            <a:extLst>
              <a:ext uri="{FF2B5EF4-FFF2-40B4-BE49-F238E27FC236}">
                <a16:creationId xmlns:a16="http://schemas.microsoft.com/office/drawing/2014/main" id="{CC7B753F-E00D-634A-BBCE-0A1F1B5EA2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0563" y="4255159"/>
            <a:ext cx="1444123" cy="1061855"/>
          </a:xfrm>
          <a:prstGeom prst="rect">
            <a:avLst/>
          </a:prstGeom>
        </p:spPr>
      </p:pic>
      <p:pic>
        <p:nvPicPr>
          <p:cNvPr id="5" name="Picture 4">
            <a:extLst>
              <a:ext uri="{FF2B5EF4-FFF2-40B4-BE49-F238E27FC236}">
                <a16:creationId xmlns:a16="http://schemas.microsoft.com/office/drawing/2014/main" id="{3C746B37-AE7B-FF43-B431-43D8239691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6175" y="3054493"/>
            <a:ext cx="602621" cy="602621"/>
          </a:xfrm>
          <a:prstGeom prst="rect">
            <a:avLst/>
          </a:prstGeom>
        </p:spPr>
      </p:pic>
      <p:pic>
        <p:nvPicPr>
          <p:cNvPr id="6" name="Picture 5">
            <a:extLst>
              <a:ext uri="{FF2B5EF4-FFF2-40B4-BE49-F238E27FC236}">
                <a16:creationId xmlns:a16="http://schemas.microsoft.com/office/drawing/2014/main" id="{ADCCBDBA-5FF0-DD4E-B16B-16782D318D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2570" y="5561673"/>
            <a:ext cx="602621" cy="602621"/>
          </a:xfrm>
          <a:prstGeom prst="rect">
            <a:avLst/>
          </a:prstGeom>
        </p:spPr>
      </p:pic>
      <p:pic>
        <p:nvPicPr>
          <p:cNvPr id="7" name="Picture 6">
            <a:extLst>
              <a:ext uri="{FF2B5EF4-FFF2-40B4-BE49-F238E27FC236}">
                <a16:creationId xmlns:a16="http://schemas.microsoft.com/office/drawing/2014/main" id="{C95ADAF8-2E79-5747-9933-7E432C0814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5341" y="2328035"/>
            <a:ext cx="602621" cy="602621"/>
          </a:xfrm>
          <a:prstGeom prst="rect">
            <a:avLst/>
          </a:prstGeom>
        </p:spPr>
      </p:pic>
      <p:pic>
        <p:nvPicPr>
          <p:cNvPr id="8" name="Picture 7">
            <a:extLst>
              <a:ext uri="{FF2B5EF4-FFF2-40B4-BE49-F238E27FC236}">
                <a16:creationId xmlns:a16="http://schemas.microsoft.com/office/drawing/2014/main" id="{54E2F133-5201-7949-BC27-595518680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1595" y="5561673"/>
            <a:ext cx="602621" cy="602621"/>
          </a:xfrm>
          <a:prstGeom prst="rect">
            <a:avLst/>
          </a:prstGeom>
        </p:spPr>
      </p:pic>
      <p:pic>
        <p:nvPicPr>
          <p:cNvPr id="9" name="Picture 8">
            <a:extLst>
              <a:ext uri="{FF2B5EF4-FFF2-40B4-BE49-F238E27FC236}">
                <a16:creationId xmlns:a16="http://schemas.microsoft.com/office/drawing/2014/main" id="{3000DA2D-18F4-3549-B972-C501E744A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35693" y="5332056"/>
            <a:ext cx="1444123" cy="1061855"/>
          </a:xfrm>
          <a:prstGeom prst="rect">
            <a:avLst/>
          </a:prstGeom>
        </p:spPr>
      </p:pic>
      <p:cxnSp>
        <p:nvCxnSpPr>
          <p:cNvPr id="10" name="Straight Connector 9">
            <a:extLst>
              <a:ext uri="{FF2B5EF4-FFF2-40B4-BE49-F238E27FC236}">
                <a16:creationId xmlns:a16="http://schemas.microsoft.com/office/drawing/2014/main" id="{2C25D143-1540-B84C-BD01-574247006B35}"/>
              </a:ext>
            </a:extLst>
          </p:cNvPr>
          <p:cNvCxnSpPr>
            <a:stCxn id="4" idx="3"/>
            <a:endCxn id="5" idx="1"/>
          </p:cNvCxnSpPr>
          <p:nvPr/>
        </p:nvCxnSpPr>
        <p:spPr>
          <a:xfrm flipV="1">
            <a:off x="3044686" y="3355804"/>
            <a:ext cx="1071489" cy="1430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672E8D-3B23-AB4F-BCA0-58544B5383F8}"/>
              </a:ext>
            </a:extLst>
          </p:cNvPr>
          <p:cNvCxnSpPr>
            <a:stCxn id="4" idx="3"/>
            <a:endCxn id="6" idx="1"/>
          </p:cNvCxnSpPr>
          <p:nvPr/>
        </p:nvCxnSpPr>
        <p:spPr>
          <a:xfrm>
            <a:off x="3044686" y="4786087"/>
            <a:ext cx="1097884" cy="1076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046F7E-3813-D64D-85B3-B424E9758177}"/>
              </a:ext>
            </a:extLst>
          </p:cNvPr>
          <p:cNvCxnSpPr>
            <a:stCxn id="5" idx="3"/>
            <a:endCxn id="7" idx="1"/>
          </p:cNvCxnSpPr>
          <p:nvPr/>
        </p:nvCxnSpPr>
        <p:spPr>
          <a:xfrm flipV="1">
            <a:off x="4718796" y="2629346"/>
            <a:ext cx="1436545" cy="726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CBE54D-9388-814B-B23C-E37E1C5425F7}"/>
              </a:ext>
            </a:extLst>
          </p:cNvPr>
          <p:cNvCxnSpPr>
            <a:stCxn id="6" idx="3"/>
            <a:endCxn id="8" idx="1"/>
          </p:cNvCxnSpPr>
          <p:nvPr/>
        </p:nvCxnSpPr>
        <p:spPr>
          <a:xfrm>
            <a:off x="4745191" y="5862984"/>
            <a:ext cx="134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AA4F6A-A39B-794F-BF01-D2D37E628A08}"/>
              </a:ext>
            </a:extLst>
          </p:cNvPr>
          <p:cNvCxnSpPr>
            <a:stCxn id="7" idx="2"/>
            <a:endCxn id="8" idx="0"/>
          </p:cNvCxnSpPr>
          <p:nvPr/>
        </p:nvCxnSpPr>
        <p:spPr>
          <a:xfrm flipH="1">
            <a:off x="6392906" y="2930656"/>
            <a:ext cx="63746" cy="263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F3AB56-4019-9A4A-9FC7-EDC5D58F044E}"/>
              </a:ext>
            </a:extLst>
          </p:cNvPr>
          <p:cNvCxnSpPr>
            <a:cxnSpLocks/>
            <a:stCxn id="7" idx="3"/>
            <a:endCxn id="9" idx="0"/>
          </p:cNvCxnSpPr>
          <p:nvPr/>
        </p:nvCxnSpPr>
        <p:spPr>
          <a:xfrm>
            <a:off x="6757962" y="2629346"/>
            <a:ext cx="2699793" cy="270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55C504-C4CF-7B4A-86E2-2EEA9FD18260}"/>
              </a:ext>
            </a:extLst>
          </p:cNvPr>
          <p:cNvCxnSpPr>
            <a:stCxn id="8" idx="3"/>
            <a:endCxn id="9" idx="1"/>
          </p:cNvCxnSpPr>
          <p:nvPr/>
        </p:nvCxnSpPr>
        <p:spPr>
          <a:xfrm>
            <a:off x="6694216" y="5862984"/>
            <a:ext cx="2041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A19C0D7-A8CE-984A-B25C-9B363803E4B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16253" y="2259324"/>
            <a:ext cx="1444123" cy="1061855"/>
          </a:xfrm>
          <a:prstGeom prst="rect">
            <a:avLst/>
          </a:prstGeom>
        </p:spPr>
      </p:pic>
      <p:cxnSp>
        <p:nvCxnSpPr>
          <p:cNvPr id="37" name="Straight Connector 36">
            <a:extLst>
              <a:ext uri="{FF2B5EF4-FFF2-40B4-BE49-F238E27FC236}">
                <a16:creationId xmlns:a16="http://schemas.microsoft.com/office/drawing/2014/main" id="{F08BE0C4-6D94-8247-A8A7-A6165C5A0134}"/>
              </a:ext>
            </a:extLst>
          </p:cNvPr>
          <p:cNvCxnSpPr>
            <a:stCxn id="8" idx="0"/>
            <a:endCxn id="35" idx="2"/>
          </p:cNvCxnSpPr>
          <p:nvPr/>
        </p:nvCxnSpPr>
        <p:spPr>
          <a:xfrm flipV="1">
            <a:off x="6392906" y="3321179"/>
            <a:ext cx="2945409" cy="2240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5F9BF6-55C9-6A4F-8F58-C5DCBAC0F453}"/>
              </a:ext>
            </a:extLst>
          </p:cNvPr>
          <p:cNvCxnSpPr>
            <a:stCxn id="7" idx="3"/>
            <a:endCxn id="35" idx="1"/>
          </p:cNvCxnSpPr>
          <p:nvPr/>
        </p:nvCxnSpPr>
        <p:spPr>
          <a:xfrm>
            <a:off x="6757962" y="2629346"/>
            <a:ext cx="1858291" cy="16090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27154232-2184-2C4E-A0DF-417960BA0310}"/>
              </a:ext>
            </a:extLst>
          </p:cNvPr>
          <p:cNvSpPr/>
          <p:nvPr/>
        </p:nvSpPr>
        <p:spPr>
          <a:xfrm>
            <a:off x="5468385" y="863824"/>
            <a:ext cx="3194137" cy="27932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source hardware address = MAC_R1</a:t>
            </a:r>
          </a:p>
          <a:p>
            <a:pPr algn="ctr"/>
            <a:r>
              <a:rPr lang="en-US" b="1" dirty="0"/>
              <a:t>source protocol address = 202.141.81.2</a:t>
            </a:r>
          </a:p>
          <a:p>
            <a:pPr algn="ctr"/>
            <a:r>
              <a:rPr lang="en-US" b="1" dirty="0"/>
              <a:t>target hardware address = </a:t>
            </a:r>
          </a:p>
          <a:p>
            <a:pPr algn="ctr"/>
            <a:r>
              <a:rPr lang="en-US" b="1" dirty="0"/>
              <a:t>MAC_R2</a:t>
            </a:r>
          </a:p>
          <a:p>
            <a:pPr algn="ctr"/>
            <a:r>
              <a:rPr lang="en-US" b="1" dirty="0"/>
              <a:t>target protocol address = 202.141.86.22</a:t>
            </a:r>
          </a:p>
        </p:txBody>
      </p:sp>
      <p:sp>
        <p:nvSpPr>
          <p:cNvPr id="46" name="TextBox 45">
            <a:extLst>
              <a:ext uri="{FF2B5EF4-FFF2-40B4-BE49-F238E27FC236}">
                <a16:creationId xmlns:a16="http://schemas.microsoft.com/office/drawing/2014/main" id="{DB9519E5-68CC-3F48-8A67-E643FB5D6ABF}"/>
              </a:ext>
            </a:extLst>
          </p:cNvPr>
          <p:cNvSpPr txBox="1"/>
          <p:nvPr/>
        </p:nvSpPr>
        <p:spPr>
          <a:xfrm>
            <a:off x="1594207" y="5332056"/>
            <a:ext cx="1423195" cy="646331"/>
          </a:xfrm>
          <a:prstGeom prst="rect">
            <a:avLst/>
          </a:prstGeom>
          <a:noFill/>
        </p:spPr>
        <p:txBody>
          <a:bodyPr wrap="square" rtlCol="0">
            <a:spAutoFit/>
          </a:bodyPr>
          <a:lstStyle/>
          <a:p>
            <a:r>
              <a:rPr lang="en-US" b="1" dirty="0"/>
              <a:t>202.141.81.2</a:t>
            </a:r>
          </a:p>
          <a:p>
            <a:r>
              <a:rPr lang="en-US" b="1" dirty="0"/>
              <a:t>MAC_R1</a:t>
            </a:r>
          </a:p>
        </p:txBody>
      </p:sp>
      <p:sp>
        <p:nvSpPr>
          <p:cNvPr id="47" name="TextBox 46">
            <a:extLst>
              <a:ext uri="{FF2B5EF4-FFF2-40B4-BE49-F238E27FC236}">
                <a16:creationId xmlns:a16="http://schemas.microsoft.com/office/drawing/2014/main" id="{2230AAC1-5F70-7148-9FB7-85F18E879943}"/>
              </a:ext>
            </a:extLst>
          </p:cNvPr>
          <p:cNvSpPr txBox="1"/>
          <p:nvPr/>
        </p:nvSpPr>
        <p:spPr>
          <a:xfrm>
            <a:off x="9147314" y="3388536"/>
            <a:ext cx="1600018" cy="646331"/>
          </a:xfrm>
          <a:prstGeom prst="rect">
            <a:avLst/>
          </a:prstGeom>
          <a:noFill/>
        </p:spPr>
        <p:txBody>
          <a:bodyPr wrap="square" rtlCol="0">
            <a:spAutoFit/>
          </a:bodyPr>
          <a:lstStyle/>
          <a:p>
            <a:r>
              <a:rPr lang="en-US" b="1" dirty="0"/>
              <a:t>202.141.86.22</a:t>
            </a:r>
          </a:p>
          <a:p>
            <a:r>
              <a:rPr lang="en-US" b="1" dirty="0"/>
              <a:t>MAC_R2</a:t>
            </a:r>
          </a:p>
        </p:txBody>
      </p:sp>
      <p:sp>
        <p:nvSpPr>
          <p:cNvPr id="48" name="TextBox 47">
            <a:extLst>
              <a:ext uri="{FF2B5EF4-FFF2-40B4-BE49-F238E27FC236}">
                <a16:creationId xmlns:a16="http://schemas.microsoft.com/office/drawing/2014/main" id="{00890E8D-81C6-7E4D-B03C-ED4904095679}"/>
              </a:ext>
            </a:extLst>
          </p:cNvPr>
          <p:cNvSpPr txBox="1"/>
          <p:nvPr/>
        </p:nvSpPr>
        <p:spPr>
          <a:xfrm>
            <a:off x="10107454" y="5385071"/>
            <a:ext cx="1849126" cy="646331"/>
          </a:xfrm>
          <a:prstGeom prst="rect">
            <a:avLst/>
          </a:prstGeom>
          <a:noFill/>
        </p:spPr>
        <p:txBody>
          <a:bodyPr wrap="square" rtlCol="0">
            <a:spAutoFit/>
          </a:bodyPr>
          <a:lstStyle/>
          <a:p>
            <a:r>
              <a:rPr lang="en-US" b="1" dirty="0"/>
              <a:t>202.122.89.111</a:t>
            </a:r>
          </a:p>
          <a:p>
            <a:r>
              <a:rPr lang="en-US" b="1" dirty="0"/>
              <a:t>MAC_R3</a:t>
            </a:r>
          </a:p>
        </p:txBody>
      </p:sp>
      <p:sp>
        <p:nvSpPr>
          <p:cNvPr id="24" name="TextBox 23">
            <a:extLst>
              <a:ext uri="{FF2B5EF4-FFF2-40B4-BE49-F238E27FC236}">
                <a16:creationId xmlns:a16="http://schemas.microsoft.com/office/drawing/2014/main" id="{865F2052-EFB1-3A44-9D7D-E1C9A752810D}"/>
              </a:ext>
            </a:extLst>
          </p:cNvPr>
          <p:cNvSpPr txBox="1"/>
          <p:nvPr/>
        </p:nvSpPr>
        <p:spPr>
          <a:xfrm>
            <a:off x="3017402" y="1167518"/>
            <a:ext cx="2915177" cy="1200329"/>
          </a:xfrm>
          <a:prstGeom prst="rect">
            <a:avLst/>
          </a:prstGeom>
          <a:noFill/>
        </p:spPr>
        <p:txBody>
          <a:bodyPr wrap="square" rtlCol="0">
            <a:spAutoFit/>
          </a:bodyPr>
          <a:lstStyle/>
          <a:p>
            <a:r>
              <a:rPr lang="en-US" b="1" dirty="0"/>
              <a:t>Source IP: 202.141.86.22</a:t>
            </a:r>
          </a:p>
          <a:p>
            <a:r>
              <a:rPr lang="en-US" b="1" dirty="0" err="1"/>
              <a:t>Dest</a:t>
            </a:r>
            <a:r>
              <a:rPr lang="en-US" b="1" dirty="0"/>
              <a:t> IP: 202.141.81.2</a:t>
            </a:r>
          </a:p>
          <a:p>
            <a:r>
              <a:rPr lang="en-US" b="1" dirty="0"/>
              <a:t>Source MAC: MAC_R2</a:t>
            </a:r>
          </a:p>
          <a:p>
            <a:r>
              <a:rPr lang="en-US" b="1" dirty="0" err="1"/>
              <a:t>Dest</a:t>
            </a:r>
            <a:r>
              <a:rPr lang="en-US" b="1" dirty="0"/>
              <a:t> MAC: MAC_R1</a:t>
            </a:r>
          </a:p>
        </p:txBody>
      </p:sp>
    </p:spTree>
    <p:extLst>
      <p:ext uri="{BB962C8B-B14F-4D97-AF65-F5344CB8AC3E}">
        <p14:creationId xmlns:p14="http://schemas.microsoft.com/office/powerpoint/2010/main" val="3766749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182ABD-CE76-0A4D-AD50-B40193122E34}"/>
              </a:ext>
            </a:extLst>
          </p:cNvPr>
          <p:cNvSpPr>
            <a:spLocks noGrp="1"/>
          </p:cNvSpPr>
          <p:nvPr>
            <p:ph type="title"/>
          </p:nvPr>
        </p:nvSpPr>
        <p:spPr/>
        <p:txBody>
          <a:bodyPr/>
          <a:lstStyle/>
          <a:p>
            <a:r>
              <a:rPr lang="en-US" dirty="0"/>
              <a:t>Address Resolution Protocol (ARP)</a:t>
            </a:r>
          </a:p>
        </p:txBody>
      </p:sp>
      <p:pic>
        <p:nvPicPr>
          <p:cNvPr id="4" name="Picture 3">
            <a:extLst>
              <a:ext uri="{FF2B5EF4-FFF2-40B4-BE49-F238E27FC236}">
                <a16:creationId xmlns:a16="http://schemas.microsoft.com/office/drawing/2014/main" id="{CC7B753F-E00D-634A-BBCE-0A1F1B5EA2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0563" y="4255159"/>
            <a:ext cx="1444123" cy="1061855"/>
          </a:xfrm>
          <a:prstGeom prst="rect">
            <a:avLst/>
          </a:prstGeom>
        </p:spPr>
      </p:pic>
      <p:pic>
        <p:nvPicPr>
          <p:cNvPr id="5" name="Picture 4">
            <a:extLst>
              <a:ext uri="{FF2B5EF4-FFF2-40B4-BE49-F238E27FC236}">
                <a16:creationId xmlns:a16="http://schemas.microsoft.com/office/drawing/2014/main" id="{3C746B37-AE7B-FF43-B431-43D8239691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6175" y="3054493"/>
            <a:ext cx="602621" cy="602621"/>
          </a:xfrm>
          <a:prstGeom prst="rect">
            <a:avLst/>
          </a:prstGeom>
        </p:spPr>
      </p:pic>
      <p:pic>
        <p:nvPicPr>
          <p:cNvPr id="6" name="Picture 5">
            <a:extLst>
              <a:ext uri="{FF2B5EF4-FFF2-40B4-BE49-F238E27FC236}">
                <a16:creationId xmlns:a16="http://schemas.microsoft.com/office/drawing/2014/main" id="{ADCCBDBA-5FF0-DD4E-B16B-16782D318D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2570" y="5561673"/>
            <a:ext cx="602621" cy="602621"/>
          </a:xfrm>
          <a:prstGeom prst="rect">
            <a:avLst/>
          </a:prstGeom>
        </p:spPr>
      </p:pic>
      <p:pic>
        <p:nvPicPr>
          <p:cNvPr id="7" name="Picture 6">
            <a:extLst>
              <a:ext uri="{FF2B5EF4-FFF2-40B4-BE49-F238E27FC236}">
                <a16:creationId xmlns:a16="http://schemas.microsoft.com/office/drawing/2014/main" id="{C95ADAF8-2E79-5747-9933-7E432C0814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5341" y="2328035"/>
            <a:ext cx="602621" cy="602621"/>
          </a:xfrm>
          <a:prstGeom prst="rect">
            <a:avLst/>
          </a:prstGeom>
        </p:spPr>
      </p:pic>
      <p:pic>
        <p:nvPicPr>
          <p:cNvPr id="8" name="Picture 7">
            <a:extLst>
              <a:ext uri="{FF2B5EF4-FFF2-40B4-BE49-F238E27FC236}">
                <a16:creationId xmlns:a16="http://schemas.microsoft.com/office/drawing/2014/main" id="{54E2F133-5201-7949-BC27-595518680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1595" y="5561673"/>
            <a:ext cx="602621" cy="602621"/>
          </a:xfrm>
          <a:prstGeom prst="rect">
            <a:avLst/>
          </a:prstGeom>
        </p:spPr>
      </p:pic>
      <p:pic>
        <p:nvPicPr>
          <p:cNvPr id="9" name="Picture 8">
            <a:extLst>
              <a:ext uri="{FF2B5EF4-FFF2-40B4-BE49-F238E27FC236}">
                <a16:creationId xmlns:a16="http://schemas.microsoft.com/office/drawing/2014/main" id="{3000DA2D-18F4-3549-B972-C501E744A0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35693" y="5332056"/>
            <a:ext cx="1444123" cy="1061855"/>
          </a:xfrm>
          <a:prstGeom prst="rect">
            <a:avLst/>
          </a:prstGeom>
        </p:spPr>
      </p:pic>
      <p:cxnSp>
        <p:nvCxnSpPr>
          <p:cNvPr id="10" name="Straight Connector 9">
            <a:extLst>
              <a:ext uri="{FF2B5EF4-FFF2-40B4-BE49-F238E27FC236}">
                <a16:creationId xmlns:a16="http://schemas.microsoft.com/office/drawing/2014/main" id="{2C25D143-1540-B84C-BD01-574247006B35}"/>
              </a:ext>
            </a:extLst>
          </p:cNvPr>
          <p:cNvCxnSpPr>
            <a:stCxn id="4" idx="3"/>
            <a:endCxn id="5" idx="1"/>
          </p:cNvCxnSpPr>
          <p:nvPr/>
        </p:nvCxnSpPr>
        <p:spPr>
          <a:xfrm flipV="1">
            <a:off x="3044686" y="3355804"/>
            <a:ext cx="1071489" cy="1430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672E8D-3B23-AB4F-BCA0-58544B5383F8}"/>
              </a:ext>
            </a:extLst>
          </p:cNvPr>
          <p:cNvCxnSpPr>
            <a:stCxn id="4" idx="3"/>
            <a:endCxn id="6" idx="1"/>
          </p:cNvCxnSpPr>
          <p:nvPr/>
        </p:nvCxnSpPr>
        <p:spPr>
          <a:xfrm>
            <a:off x="3044686" y="4786087"/>
            <a:ext cx="1097884" cy="1076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046F7E-3813-D64D-85B3-B424E9758177}"/>
              </a:ext>
            </a:extLst>
          </p:cNvPr>
          <p:cNvCxnSpPr>
            <a:stCxn id="5" idx="3"/>
            <a:endCxn id="7" idx="1"/>
          </p:cNvCxnSpPr>
          <p:nvPr/>
        </p:nvCxnSpPr>
        <p:spPr>
          <a:xfrm flipV="1">
            <a:off x="4718796" y="2629346"/>
            <a:ext cx="1436545" cy="726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CBE54D-9388-814B-B23C-E37E1C5425F7}"/>
              </a:ext>
            </a:extLst>
          </p:cNvPr>
          <p:cNvCxnSpPr>
            <a:stCxn id="6" idx="3"/>
            <a:endCxn id="8" idx="1"/>
          </p:cNvCxnSpPr>
          <p:nvPr/>
        </p:nvCxnSpPr>
        <p:spPr>
          <a:xfrm>
            <a:off x="4745191" y="5862984"/>
            <a:ext cx="1346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AA4F6A-A39B-794F-BF01-D2D37E628A08}"/>
              </a:ext>
            </a:extLst>
          </p:cNvPr>
          <p:cNvCxnSpPr>
            <a:stCxn id="7" idx="2"/>
            <a:endCxn id="8" idx="0"/>
          </p:cNvCxnSpPr>
          <p:nvPr/>
        </p:nvCxnSpPr>
        <p:spPr>
          <a:xfrm flipH="1">
            <a:off x="6392906" y="2930656"/>
            <a:ext cx="63746" cy="2631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F3AB56-4019-9A4A-9FC7-EDC5D58F044E}"/>
              </a:ext>
            </a:extLst>
          </p:cNvPr>
          <p:cNvCxnSpPr>
            <a:cxnSpLocks/>
            <a:stCxn id="7" idx="3"/>
            <a:endCxn id="9" idx="0"/>
          </p:cNvCxnSpPr>
          <p:nvPr/>
        </p:nvCxnSpPr>
        <p:spPr>
          <a:xfrm>
            <a:off x="6757962" y="2629346"/>
            <a:ext cx="2699793" cy="270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55C504-C4CF-7B4A-86E2-2EEA9FD18260}"/>
              </a:ext>
            </a:extLst>
          </p:cNvPr>
          <p:cNvCxnSpPr>
            <a:stCxn id="8" idx="3"/>
            <a:endCxn id="9" idx="1"/>
          </p:cNvCxnSpPr>
          <p:nvPr/>
        </p:nvCxnSpPr>
        <p:spPr>
          <a:xfrm>
            <a:off x="6694216" y="5862984"/>
            <a:ext cx="2041477"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A19C0D7-A8CE-984A-B25C-9B363803E4B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16253" y="2259324"/>
            <a:ext cx="1444123" cy="1061855"/>
          </a:xfrm>
          <a:prstGeom prst="rect">
            <a:avLst/>
          </a:prstGeom>
        </p:spPr>
      </p:pic>
      <p:cxnSp>
        <p:nvCxnSpPr>
          <p:cNvPr id="37" name="Straight Connector 36">
            <a:extLst>
              <a:ext uri="{FF2B5EF4-FFF2-40B4-BE49-F238E27FC236}">
                <a16:creationId xmlns:a16="http://schemas.microsoft.com/office/drawing/2014/main" id="{F08BE0C4-6D94-8247-A8A7-A6165C5A0134}"/>
              </a:ext>
            </a:extLst>
          </p:cNvPr>
          <p:cNvCxnSpPr>
            <a:stCxn id="8" idx="0"/>
            <a:endCxn id="35" idx="2"/>
          </p:cNvCxnSpPr>
          <p:nvPr/>
        </p:nvCxnSpPr>
        <p:spPr>
          <a:xfrm flipV="1">
            <a:off x="6392906" y="3321179"/>
            <a:ext cx="2945409" cy="2240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5F9BF6-55C9-6A4F-8F58-C5DCBAC0F453}"/>
              </a:ext>
            </a:extLst>
          </p:cNvPr>
          <p:cNvCxnSpPr>
            <a:stCxn id="7" idx="3"/>
            <a:endCxn id="35" idx="1"/>
          </p:cNvCxnSpPr>
          <p:nvPr/>
        </p:nvCxnSpPr>
        <p:spPr>
          <a:xfrm>
            <a:off x="6757962" y="2629346"/>
            <a:ext cx="1858291" cy="16090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27154232-2184-2C4E-A0DF-417960BA0310}"/>
              </a:ext>
            </a:extLst>
          </p:cNvPr>
          <p:cNvSpPr/>
          <p:nvPr/>
        </p:nvSpPr>
        <p:spPr>
          <a:xfrm>
            <a:off x="254115" y="1428232"/>
            <a:ext cx="3194137" cy="27932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source hardware address = MAC_R1</a:t>
            </a:r>
          </a:p>
          <a:p>
            <a:pPr algn="ctr"/>
            <a:r>
              <a:rPr lang="en-US" b="1" dirty="0"/>
              <a:t>source protocol address = 202.141.81.2</a:t>
            </a:r>
          </a:p>
          <a:p>
            <a:pPr algn="ctr"/>
            <a:r>
              <a:rPr lang="en-US" b="1" dirty="0"/>
              <a:t>target hardware address = </a:t>
            </a:r>
          </a:p>
          <a:p>
            <a:pPr algn="ctr"/>
            <a:r>
              <a:rPr lang="en-US" b="1" dirty="0"/>
              <a:t>MAC_R2</a:t>
            </a:r>
          </a:p>
          <a:p>
            <a:pPr algn="ctr"/>
            <a:r>
              <a:rPr lang="en-US" b="1" dirty="0"/>
              <a:t>target protocol address = 202.141.86.22</a:t>
            </a:r>
          </a:p>
        </p:txBody>
      </p:sp>
      <p:sp>
        <p:nvSpPr>
          <p:cNvPr id="46" name="TextBox 45">
            <a:extLst>
              <a:ext uri="{FF2B5EF4-FFF2-40B4-BE49-F238E27FC236}">
                <a16:creationId xmlns:a16="http://schemas.microsoft.com/office/drawing/2014/main" id="{DB9519E5-68CC-3F48-8A67-E643FB5D6ABF}"/>
              </a:ext>
            </a:extLst>
          </p:cNvPr>
          <p:cNvSpPr txBox="1"/>
          <p:nvPr/>
        </p:nvSpPr>
        <p:spPr>
          <a:xfrm>
            <a:off x="1594207" y="5332056"/>
            <a:ext cx="1423195" cy="646331"/>
          </a:xfrm>
          <a:prstGeom prst="rect">
            <a:avLst/>
          </a:prstGeom>
          <a:noFill/>
        </p:spPr>
        <p:txBody>
          <a:bodyPr wrap="square" rtlCol="0">
            <a:spAutoFit/>
          </a:bodyPr>
          <a:lstStyle/>
          <a:p>
            <a:r>
              <a:rPr lang="en-US" b="1" dirty="0"/>
              <a:t>202.141.81.2</a:t>
            </a:r>
          </a:p>
          <a:p>
            <a:r>
              <a:rPr lang="en-US" b="1" dirty="0"/>
              <a:t>MAC_R1</a:t>
            </a:r>
          </a:p>
        </p:txBody>
      </p:sp>
      <p:sp>
        <p:nvSpPr>
          <p:cNvPr id="47" name="TextBox 46">
            <a:extLst>
              <a:ext uri="{FF2B5EF4-FFF2-40B4-BE49-F238E27FC236}">
                <a16:creationId xmlns:a16="http://schemas.microsoft.com/office/drawing/2014/main" id="{2230AAC1-5F70-7148-9FB7-85F18E879943}"/>
              </a:ext>
            </a:extLst>
          </p:cNvPr>
          <p:cNvSpPr txBox="1"/>
          <p:nvPr/>
        </p:nvSpPr>
        <p:spPr>
          <a:xfrm>
            <a:off x="9147314" y="3388536"/>
            <a:ext cx="1600018" cy="646331"/>
          </a:xfrm>
          <a:prstGeom prst="rect">
            <a:avLst/>
          </a:prstGeom>
          <a:noFill/>
        </p:spPr>
        <p:txBody>
          <a:bodyPr wrap="square" rtlCol="0">
            <a:spAutoFit/>
          </a:bodyPr>
          <a:lstStyle/>
          <a:p>
            <a:r>
              <a:rPr lang="en-US" b="1" dirty="0"/>
              <a:t>202.141.86.22</a:t>
            </a:r>
          </a:p>
          <a:p>
            <a:r>
              <a:rPr lang="en-US" b="1" dirty="0"/>
              <a:t>MAC_R2</a:t>
            </a:r>
          </a:p>
        </p:txBody>
      </p:sp>
      <p:sp>
        <p:nvSpPr>
          <p:cNvPr id="48" name="TextBox 47">
            <a:extLst>
              <a:ext uri="{FF2B5EF4-FFF2-40B4-BE49-F238E27FC236}">
                <a16:creationId xmlns:a16="http://schemas.microsoft.com/office/drawing/2014/main" id="{00890E8D-81C6-7E4D-B03C-ED4904095679}"/>
              </a:ext>
            </a:extLst>
          </p:cNvPr>
          <p:cNvSpPr txBox="1"/>
          <p:nvPr/>
        </p:nvSpPr>
        <p:spPr>
          <a:xfrm>
            <a:off x="10107454" y="5385071"/>
            <a:ext cx="1849126" cy="646331"/>
          </a:xfrm>
          <a:prstGeom prst="rect">
            <a:avLst/>
          </a:prstGeom>
          <a:noFill/>
        </p:spPr>
        <p:txBody>
          <a:bodyPr wrap="square" rtlCol="0">
            <a:spAutoFit/>
          </a:bodyPr>
          <a:lstStyle/>
          <a:p>
            <a:r>
              <a:rPr lang="en-US" b="1" dirty="0"/>
              <a:t>202.122.89.111</a:t>
            </a:r>
          </a:p>
          <a:p>
            <a:r>
              <a:rPr lang="en-US" b="1" dirty="0"/>
              <a:t>MAC_R3</a:t>
            </a:r>
          </a:p>
        </p:txBody>
      </p:sp>
    </p:spTree>
    <p:extLst>
      <p:ext uri="{BB962C8B-B14F-4D97-AF65-F5344CB8AC3E}">
        <p14:creationId xmlns:p14="http://schemas.microsoft.com/office/powerpoint/2010/main" val="253845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Observations</a:t>
            </a:r>
            <a:r>
              <a:rPr lang="en-US" dirty="0"/>
              <a:t>: Not all the users in an organization are active </a:t>
            </a:r>
            <a:br>
              <a:rPr lang="en-US" dirty="0"/>
            </a:br>
            <a:r>
              <a:rPr lang="en-US" dirty="0"/>
              <a:t>simultaneously </a:t>
            </a:r>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Interface Private IPv4 Addresses with Public Networks</a:t>
            </a:r>
          </a:p>
        </p:txBody>
      </p:sp>
      <p:sp>
        <p:nvSpPr>
          <p:cNvPr id="4" name="Cloud 3">
            <a:extLst>
              <a:ext uri="{FF2B5EF4-FFF2-40B4-BE49-F238E27FC236}">
                <a16:creationId xmlns:a16="http://schemas.microsoft.com/office/drawing/2014/main" id="{44245400-D355-7141-9B93-7CCE8F627CB0}"/>
              </a:ext>
            </a:extLst>
          </p:cNvPr>
          <p:cNvSpPr/>
          <p:nvPr/>
        </p:nvSpPr>
        <p:spPr>
          <a:xfrm>
            <a:off x="654908" y="2545492"/>
            <a:ext cx="3089189" cy="20882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5" name="Cloud 4">
            <a:extLst>
              <a:ext uri="{FF2B5EF4-FFF2-40B4-BE49-F238E27FC236}">
                <a16:creationId xmlns:a16="http://schemas.microsoft.com/office/drawing/2014/main" id="{FD024239-59D2-3D4E-9FE4-75F44B4BC1AA}"/>
              </a:ext>
            </a:extLst>
          </p:cNvPr>
          <p:cNvSpPr/>
          <p:nvPr/>
        </p:nvSpPr>
        <p:spPr>
          <a:xfrm>
            <a:off x="7517026" y="2253049"/>
            <a:ext cx="3089189" cy="2088292"/>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IITD Network</a:t>
            </a:r>
          </a:p>
          <a:p>
            <a:pPr algn="ctr"/>
            <a:r>
              <a:rPr lang="en-US" b="1" dirty="0"/>
              <a:t>172.16.0.0/16</a:t>
            </a:r>
          </a:p>
        </p:txBody>
      </p:sp>
      <p:sp>
        <p:nvSpPr>
          <p:cNvPr id="6" name="Cloud 5">
            <a:extLst>
              <a:ext uri="{FF2B5EF4-FFF2-40B4-BE49-F238E27FC236}">
                <a16:creationId xmlns:a16="http://schemas.microsoft.com/office/drawing/2014/main" id="{4DE12EA5-7D1D-2E41-AF33-7E0CA77D6938}"/>
              </a:ext>
            </a:extLst>
          </p:cNvPr>
          <p:cNvSpPr/>
          <p:nvPr/>
        </p:nvSpPr>
        <p:spPr>
          <a:xfrm>
            <a:off x="4172464" y="4676430"/>
            <a:ext cx="3089189" cy="2088292"/>
          </a:xfrm>
          <a:prstGeom prst="clou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IISC Network</a:t>
            </a:r>
          </a:p>
          <a:p>
            <a:pPr algn="ctr"/>
            <a:r>
              <a:rPr lang="en-US" b="1" dirty="0"/>
              <a:t>172.16.0.0/16</a:t>
            </a:r>
          </a:p>
        </p:txBody>
      </p:sp>
    </p:spTree>
    <p:extLst>
      <p:ext uri="{BB962C8B-B14F-4D97-AF65-F5344CB8AC3E}">
        <p14:creationId xmlns:p14="http://schemas.microsoft.com/office/powerpoint/2010/main" val="1558614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1E201-ABBB-FC4D-8E7C-4FA6EABCC977}"/>
              </a:ext>
            </a:extLst>
          </p:cNvPr>
          <p:cNvSpPr>
            <a:spLocks noGrp="1"/>
          </p:cNvSpPr>
          <p:nvPr>
            <p:ph idx="1"/>
          </p:nvPr>
        </p:nvSpPr>
        <p:spPr/>
        <p:txBody>
          <a:bodyPr/>
          <a:lstStyle/>
          <a:p>
            <a:r>
              <a:rPr lang="en-US" dirty="0"/>
              <a:t>A set of messaging protocol for Internet management, error </a:t>
            </a:r>
            <a:br>
              <a:rPr lang="en-US" dirty="0"/>
            </a:br>
            <a:r>
              <a:rPr lang="en-US" dirty="0"/>
              <a:t>messaging and network configuration verification. </a:t>
            </a:r>
          </a:p>
          <a:p>
            <a:endParaRPr lang="en-US" dirty="0"/>
          </a:p>
          <a:p>
            <a:r>
              <a:rPr lang="en-US" dirty="0"/>
              <a:t>Typically, provides a feedback when an IP message is sent --</a:t>
            </a:r>
          </a:p>
          <a:p>
            <a:pPr lvl="1"/>
            <a:r>
              <a:rPr lang="en-US" dirty="0"/>
              <a:t>Inform the source when an IP packet is dropped from an intermediate L3 device</a:t>
            </a:r>
          </a:p>
          <a:p>
            <a:pPr lvl="1"/>
            <a:r>
              <a:rPr lang="en-US" dirty="0"/>
              <a:t>Check whether a L3 host is reachable </a:t>
            </a:r>
          </a:p>
          <a:p>
            <a:pPr lvl="1"/>
            <a:r>
              <a:rPr lang="en-US" dirty="0"/>
              <a:t>Redirect messages</a:t>
            </a:r>
          </a:p>
          <a:p>
            <a:pPr lvl="1"/>
            <a:r>
              <a:rPr lang="en-US" dirty="0"/>
              <a:t>Router advertisement</a:t>
            </a:r>
          </a:p>
          <a:p>
            <a:pPr lvl="1"/>
            <a:endParaRPr lang="en-US" dirty="0"/>
          </a:p>
          <a:p>
            <a:r>
              <a:rPr lang="en-US" dirty="0"/>
              <a:t>Works on top of IP, ICMPv4 for IPv4 and ICMPv6 for IPv6 </a:t>
            </a:r>
          </a:p>
          <a:p>
            <a:pPr marL="457200" lvl="1" indent="0">
              <a:buNone/>
            </a:pPr>
            <a:endParaRPr lang="en-US" dirty="0"/>
          </a:p>
        </p:txBody>
      </p:sp>
      <p:sp>
        <p:nvSpPr>
          <p:cNvPr id="3" name="Title 2">
            <a:extLst>
              <a:ext uri="{FF2B5EF4-FFF2-40B4-BE49-F238E27FC236}">
                <a16:creationId xmlns:a16="http://schemas.microsoft.com/office/drawing/2014/main" id="{69D16B6A-8C54-A549-ADA2-BF92A562D519}"/>
              </a:ext>
            </a:extLst>
          </p:cNvPr>
          <p:cNvSpPr>
            <a:spLocks noGrp="1"/>
          </p:cNvSpPr>
          <p:nvPr>
            <p:ph type="title"/>
          </p:nvPr>
        </p:nvSpPr>
        <p:spPr/>
        <p:txBody>
          <a:bodyPr/>
          <a:lstStyle/>
          <a:p>
            <a:r>
              <a:rPr lang="en-US" dirty="0"/>
              <a:t>Internet Control Message Protocol (ICMP)</a:t>
            </a:r>
          </a:p>
        </p:txBody>
      </p:sp>
    </p:spTree>
    <p:extLst>
      <p:ext uri="{BB962C8B-B14F-4D97-AF65-F5344CB8AC3E}">
        <p14:creationId xmlns:p14="http://schemas.microsoft.com/office/powerpoint/2010/main" val="132676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FF623D-60BE-4544-93E3-96F1590413B2}"/>
              </a:ext>
            </a:extLst>
          </p:cNvPr>
          <p:cNvSpPr>
            <a:spLocks noGrp="1"/>
          </p:cNvSpPr>
          <p:nvPr>
            <p:ph idx="1"/>
          </p:nvPr>
        </p:nvSpPr>
        <p:spPr/>
        <p:txBody>
          <a:bodyPr/>
          <a:lstStyle/>
          <a:p>
            <a:r>
              <a:rPr lang="en-US" dirty="0"/>
              <a:t>ICMP messages are divided into two classes -- </a:t>
            </a:r>
            <a:br>
              <a:rPr lang="en-US" dirty="0"/>
            </a:br>
            <a:r>
              <a:rPr lang="en-US" b="1" dirty="0"/>
              <a:t>Error messages </a:t>
            </a:r>
            <a:r>
              <a:rPr lang="en-US" dirty="0"/>
              <a:t>and </a:t>
            </a:r>
            <a:r>
              <a:rPr lang="en-US" b="1" dirty="0"/>
              <a:t>Information (or query) messages</a:t>
            </a:r>
            <a:endParaRPr lang="en-US" dirty="0"/>
          </a:p>
          <a:p>
            <a:endParaRPr lang="en-US" dirty="0"/>
          </a:p>
          <a:p>
            <a:r>
              <a:rPr lang="en-US" b="1" dirty="0"/>
              <a:t>Error messages: </a:t>
            </a:r>
            <a:r>
              <a:rPr lang="en-US" dirty="0"/>
              <a:t>Used to provide feedback to a source L3 device about an error that has occurred</a:t>
            </a:r>
          </a:p>
          <a:p>
            <a:pPr lvl="1"/>
            <a:r>
              <a:rPr lang="en-US" b="1" dirty="0"/>
              <a:t>Example: Destination unreachable </a:t>
            </a:r>
            <a:r>
              <a:rPr lang="en-US" dirty="0"/>
              <a:t>-- the router cannot find out a path towards the destination</a:t>
            </a:r>
            <a:endParaRPr lang="en-US" b="1" dirty="0"/>
          </a:p>
          <a:p>
            <a:pPr lvl="1"/>
            <a:endParaRPr lang="en-US" b="1" dirty="0"/>
          </a:p>
          <a:p>
            <a:r>
              <a:rPr lang="en-US" b="1" dirty="0"/>
              <a:t>Information (or query) messages: </a:t>
            </a:r>
            <a:r>
              <a:rPr lang="en-US" dirty="0"/>
              <a:t>Used by L3 devices to exchange information, implement certain IP related features and perform testing</a:t>
            </a:r>
          </a:p>
          <a:p>
            <a:pPr lvl="1"/>
            <a:r>
              <a:rPr lang="en-US" b="1" dirty="0"/>
              <a:t>Example: </a:t>
            </a:r>
            <a:r>
              <a:rPr lang="en-US" dirty="0"/>
              <a:t>Echo request and Echo reply </a:t>
            </a:r>
            <a:endParaRPr lang="en-US" b="1" dirty="0"/>
          </a:p>
        </p:txBody>
      </p:sp>
      <p:sp>
        <p:nvSpPr>
          <p:cNvPr id="3" name="Title 2">
            <a:extLst>
              <a:ext uri="{FF2B5EF4-FFF2-40B4-BE49-F238E27FC236}">
                <a16:creationId xmlns:a16="http://schemas.microsoft.com/office/drawing/2014/main" id="{269899AB-CA41-044C-A96B-C486B4568BE7}"/>
              </a:ext>
            </a:extLst>
          </p:cNvPr>
          <p:cNvSpPr>
            <a:spLocks noGrp="1"/>
          </p:cNvSpPr>
          <p:nvPr>
            <p:ph type="title"/>
          </p:nvPr>
        </p:nvSpPr>
        <p:spPr/>
        <p:txBody>
          <a:bodyPr/>
          <a:lstStyle/>
          <a:p>
            <a:r>
              <a:rPr lang="en-US" dirty="0"/>
              <a:t>ICMP Message Types </a:t>
            </a:r>
          </a:p>
        </p:txBody>
      </p:sp>
    </p:spTree>
    <p:extLst>
      <p:ext uri="{BB962C8B-B14F-4D97-AF65-F5344CB8AC3E}">
        <p14:creationId xmlns:p14="http://schemas.microsoft.com/office/powerpoint/2010/main" val="723869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0D8291-953E-DF4A-B675-D866B3B1013D}"/>
              </a:ext>
            </a:extLst>
          </p:cNvPr>
          <p:cNvSpPr>
            <a:spLocks noGrp="1"/>
          </p:cNvSpPr>
          <p:nvPr>
            <p:ph idx="1"/>
          </p:nvPr>
        </p:nvSpPr>
        <p:spPr/>
        <p:txBody>
          <a:bodyPr/>
          <a:lstStyle/>
          <a:p>
            <a:r>
              <a:rPr lang="en-US" dirty="0"/>
              <a:t>Used in </a:t>
            </a:r>
            <a:r>
              <a:rPr lang="en-US" dirty="0">
                <a:cs typeface="Consolas" panose="020B0609020204030204" pitchFamily="49" charset="0"/>
              </a:rPr>
              <a:t>ping application to check whether a L3 device is alive </a:t>
            </a:r>
            <a:br>
              <a:rPr lang="en-US" dirty="0">
                <a:cs typeface="Consolas" panose="020B0609020204030204" pitchFamily="49" charset="0"/>
              </a:rPr>
            </a:br>
            <a:r>
              <a:rPr lang="en-US" dirty="0">
                <a:cs typeface="Consolas" panose="020B0609020204030204" pitchFamily="49" charset="0"/>
              </a:rPr>
              <a:t>and to calculate the round-trip time to that device. </a:t>
            </a:r>
            <a:endParaRPr lang="en-US" dirty="0"/>
          </a:p>
        </p:txBody>
      </p:sp>
      <p:sp>
        <p:nvSpPr>
          <p:cNvPr id="3" name="Title 2">
            <a:extLst>
              <a:ext uri="{FF2B5EF4-FFF2-40B4-BE49-F238E27FC236}">
                <a16:creationId xmlns:a16="http://schemas.microsoft.com/office/drawing/2014/main" id="{727623CC-8F1E-5940-BADF-3B777856697B}"/>
              </a:ext>
            </a:extLst>
          </p:cNvPr>
          <p:cNvSpPr>
            <a:spLocks noGrp="1"/>
          </p:cNvSpPr>
          <p:nvPr>
            <p:ph type="title"/>
          </p:nvPr>
        </p:nvSpPr>
        <p:spPr/>
        <p:txBody>
          <a:bodyPr/>
          <a:lstStyle/>
          <a:p>
            <a:r>
              <a:rPr lang="en-US" dirty="0"/>
              <a:t>Echo Request and Echo Reply</a:t>
            </a:r>
          </a:p>
        </p:txBody>
      </p:sp>
      <p:pic>
        <p:nvPicPr>
          <p:cNvPr id="5" name="Picture 4" descr="A close up of text on a white background&#10;&#10;Description automatically generated">
            <a:extLst>
              <a:ext uri="{FF2B5EF4-FFF2-40B4-BE49-F238E27FC236}">
                <a16:creationId xmlns:a16="http://schemas.microsoft.com/office/drawing/2014/main" id="{BF691C0D-B3F0-DB43-A9C1-21C58ACC30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2041" y="2201820"/>
            <a:ext cx="8262257" cy="3933205"/>
          </a:xfrm>
          <a:prstGeom prst="rect">
            <a:avLst/>
          </a:prstGeom>
        </p:spPr>
      </p:pic>
    </p:spTree>
    <p:extLst>
      <p:ext uri="{BB962C8B-B14F-4D97-AF65-F5344CB8AC3E}">
        <p14:creationId xmlns:p14="http://schemas.microsoft.com/office/powerpoint/2010/main" val="960939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0D8291-953E-DF4A-B675-D866B3B1013D}"/>
              </a:ext>
            </a:extLst>
          </p:cNvPr>
          <p:cNvSpPr>
            <a:spLocks noGrp="1"/>
          </p:cNvSpPr>
          <p:nvPr>
            <p:ph idx="1"/>
          </p:nvPr>
        </p:nvSpPr>
        <p:spPr/>
        <p:txBody>
          <a:bodyPr/>
          <a:lstStyle/>
          <a:p>
            <a:r>
              <a:rPr lang="en-US" dirty="0"/>
              <a:t>The ping application generates an ICMP Echo Request towards </a:t>
            </a:r>
            <a:br>
              <a:rPr lang="en-US" dirty="0"/>
            </a:br>
            <a:r>
              <a:rPr lang="en-US" dirty="0"/>
              <a:t>the targeted L3 device. </a:t>
            </a:r>
          </a:p>
          <a:p>
            <a:r>
              <a:rPr lang="en-US" dirty="0"/>
              <a:t>Once the targeted L3 device receives the Echo Request, it replies back with an Echo Reply</a:t>
            </a:r>
          </a:p>
          <a:p>
            <a:r>
              <a:rPr lang="en-US" dirty="0"/>
              <a:t>The time is calculated based on the time difference between the Echo Request and the receipt of Echo Reply  </a:t>
            </a:r>
          </a:p>
        </p:txBody>
      </p:sp>
      <p:sp>
        <p:nvSpPr>
          <p:cNvPr id="3" name="Title 2">
            <a:extLst>
              <a:ext uri="{FF2B5EF4-FFF2-40B4-BE49-F238E27FC236}">
                <a16:creationId xmlns:a16="http://schemas.microsoft.com/office/drawing/2014/main" id="{727623CC-8F1E-5940-BADF-3B777856697B}"/>
              </a:ext>
            </a:extLst>
          </p:cNvPr>
          <p:cNvSpPr>
            <a:spLocks noGrp="1"/>
          </p:cNvSpPr>
          <p:nvPr>
            <p:ph type="title"/>
          </p:nvPr>
        </p:nvSpPr>
        <p:spPr/>
        <p:txBody>
          <a:bodyPr/>
          <a:lstStyle/>
          <a:p>
            <a:r>
              <a:rPr lang="en-US" dirty="0"/>
              <a:t>Echo Request and Echo Reply</a:t>
            </a:r>
          </a:p>
        </p:txBody>
      </p:sp>
      <p:pic>
        <p:nvPicPr>
          <p:cNvPr id="6" name="Graphic 5" descr="Programmer">
            <a:extLst>
              <a:ext uri="{FF2B5EF4-FFF2-40B4-BE49-F238E27FC236}">
                <a16:creationId xmlns:a16="http://schemas.microsoft.com/office/drawing/2014/main" id="{F3F69228-6A33-5642-8628-6D2384E309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9070" y="3450905"/>
            <a:ext cx="2525487" cy="2525487"/>
          </a:xfrm>
          <a:prstGeom prst="rect">
            <a:avLst/>
          </a:prstGeom>
        </p:spPr>
      </p:pic>
      <p:pic>
        <p:nvPicPr>
          <p:cNvPr id="8" name="Graphic 7" descr="Computer">
            <a:extLst>
              <a:ext uri="{FF2B5EF4-FFF2-40B4-BE49-F238E27FC236}">
                <a16:creationId xmlns:a16="http://schemas.microsoft.com/office/drawing/2014/main" id="{6F376477-6AC1-434F-ACAD-EF294B075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7445" y="3183450"/>
            <a:ext cx="3303812" cy="3303812"/>
          </a:xfrm>
          <a:prstGeom prst="rect">
            <a:avLst/>
          </a:prstGeom>
        </p:spPr>
      </p:pic>
      <p:sp>
        <p:nvSpPr>
          <p:cNvPr id="9" name="Right Arrow 8">
            <a:extLst>
              <a:ext uri="{FF2B5EF4-FFF2-40B4-BE49-F238E27FC236}">
                <a16:creationId xmlns:a16="http://schemas.microsoft.com/office/drawing/2014/main" id="{95A68821-DFAF-E94C-BAB6-BB0A3D12ED24}"/>
              </a:ext>
            </a:extLst>
          </p:cNvPr>
          <p:cNvSpPr/>
          <p:nvPr/>
        </p:nvSpPr>
        <p:spPr>
          <a:xfrm>
            <a:off x="3363686" y="4359729"/>
            <a:ext cx="5023759" cy="353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9A1D771A-FBC8-9248-9817-4AAEAE7D1F5C}"/>
              </a:ext>
            </a:extLst>
          </p:cNvPr>
          <p:cNvSpPr/>
          <p:nvPr/>
        </p:nvSpPr>
        <p:spPr>
          <a:xfrm>
            <a:off x="3429000" y="5323114"/>
            <a:ext cx="4816929" cy="39746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D5F2B4-F840-C443-B48A-C1C07CC39487}"/>
              </a:ext>
            </a:extLst>
          </p:cNvPr>
          <p:cNvSpPr txBox="1"/>
          <p:nvPr/>
        </p:nvSpPr>
        <p:spPr>
          <a:xfrm>
            <a:off x="4819681" y="4031819"/>
            <a:ext cx="2138983" cy="461665"/>
          </a:xfrm>
          <a:prstGeom prst="rect">
            <a:avLst/>
          </a:prstGeom>
          <a:noFill/>
        </p:spPr>
        <p:txBody>
          <a:bodyPr wrap="none" rtlCol="0">
            <a:spAutoFit/>
          </a:bodyPr>
          <a:lstStyle/>
          <a:p>
            <a:r>
              <a:rPr lang="en-US" sz="2400" b="1" dirty="0"/>
              <a:t>ECHO REQUEST</a:t>
            </a:r>
          </a:p>
        </p:txBody>
      </p:sp>
      <p:sp>
        <p:nvSpPr>
          <p:cNvPr id="12" name="TextBox 11">
            <a:extLst>
              <a:ext uri="{FF2B5EF4-FFF2-40B4-BE49-F238E27FC236}">
                <a16:creationId xmlns:a16="http://schemas.microsoft.com/office/drawing/2014/main" id="{F2820B7C-BC18-2347-BC4E-59A289204886}"/>
              </a:ext>
            </a:extLst>
          </p:cNvPr>
          <p:cNvSpPr txBox="1"/>
          <p:nvPr/>
        </p:nvSpPr>
        <p:spPr>
          <a:xfrm>
            <a:off x="4819681" y="4983886"/>
            <a:ext cx="1716047" cy="461665"/>
          </a:xfrm>
          <a:prstGeom prst="rect">
            <a:avLst/>
          </a:prstGeom>
          <a:noFill/>
        </p:spPr>
        <p:txBody>
          <a:bodyPr wrap="none" rtlCol="0">
            <a:spAutoFit/>
          </a:bodyPr>
          <a:lstStyle/>
          <a:p>
            <a:r>
              <a:rPr lang="en-US" sz="2400" b="1" dirty="0"/>
              <a:t>ECHO REPLY</a:t>
            </a:r>
          </a:p>
        </p:txBody>
      </p:sp>
      <p:sp>
        <p:nvSpPr>
          <p:cNvPr id="13" name="TextBox 12">
            <a:extLst>
              <a:ext uri="{FF2B5EF4-FFF2-40B4-BE49-F238E27FC236}">
                <a16:creationId xmlns:a16="http://schemas.microsoft.com/office/drawing/2014/main" id="{F84A50AF-99DC-C848-AA93-708B9B4E519B}"/>
              </a:ext>
            </a:extLst>
          </p:cNvPr>
          <p:cNvSpPr txBox="1"/>
          <p:nvPr/>
        </p:nvSpPr>
        <p:spPr>
          <a:xfrm>
            <a:off x="3258489" y="4075023"/>
            <a:ext cx="492443" cy="461665"/>
          </a:xfrm>
          <a:prstGeom prst="rect">
            <a:avLst/>
          </a:prstGeom>
          <a:noFill/>
        </p:spPr>
        <p:txBody>
          <a:bodyPr wrap="none" rtlCol="0">
            <a:spAutoFit/>
          </a:bodyPr>
          <a:lstStyle/>
          <a:p>
            <a:r>
              <a:rPr lang="en-US" sz="2400" b="1" dirty="0"/>
              <a:t>T1</a:t>
            </a:r>
          </a:p>
        </p:txBody>
      </p:sp>
      <p:sp>
        <p:nvSpPr>
          <p:cNvPr id="14" name="TextBox 13">
            <a:extLst>
              <a:ext uri="{FF2B5EF4-FFF2-40B4-BE49-F238E27FC236}">
                <a16:creationId xmlns:a16="http://schemas.microsoft.com/office/drawing/2014/main" id="{400E9748-3B09-D84D-962D-8C11B190670B}"/>
              </a:ext>
            </a:extLst>
          </p:cNvPr>
          <p:cNvSpPr txBox="1"/>
          <p:nvPr/>
        </p:nvSpPr>
        <p:spPr>
          <a:xfrm>
            <a:off x="3280257" y="4962210"/>
            <a:ext cx="492443" cy="461665"/>
          </a:xfrm>
          <a:prstGeom prst="rect">
            <a:avLst/>
          </a:prstGeom>
          <a:noFill/>
        </p:spPr>
        <p:txBody>
          <a:bodyPr wrap="none" rtlCol="0">
            <a:spAutoFit/>
          </a:bodyPr>
          <a:lstStyle/>
          <a:p>
            <a:r>
              <a:rPr lang="en-US" sz="2400" b="1" dirty="0"/>
              <a:t>T2</a:t>
            </a:r>
          </a:p>
        </p:txBody>
      </p:sp>
      <p:sp>
        <p:nvSpPr>
          <p:cNvPr id="15" name="TextBox 14">
            <a:extLst>
              <a:ext uri="{FF2B5EF4-FFF2-40B4-BE49-F238E27FC236}">
                <a16:creationId xmlns:a16="http://schemas.microsoft.com/office/drawing/2014/main" id="{6443D055-46AC-9A4B-976F-941BF157CD1B}"/>
              </a:ext>
            </a:extLst>
          </p:cNvPr>
          <p:cNvSpPr txBox="1"/>
          <p:nvPr/>
        </p:nvSpPr>
        <p:spPr>
          <a:xfrm>
            <a:off x="4357947" y="5876610"/>
            <a:ext cx="2349682" cy="584775"/>
          </a:xfrm>
          <a:prstGeom prst="rect">
            <a:avLst/>
          </a:prstGeom>
          <a:noFill/>
        </p:spPr>
        <p:txBody>
          <a:bodyPr wrap="none" rtlCol="0">
            <a:spAutoFit/>
          </a:bodyPr>
          <a:lstStyle/>
          <a:p>
            <a:r>
              <a:rPr lang="en-US" sz="3200" b="1" dirty="0"/>
              <a:t>RTT = T2 - T1</a:t>
            </a:r>
          </a:p>
        </p:txBody>
      </p:sp>
    </p:spTree>
    <p:extLst>
      <p:ext uri="{BB962C8B-B14F-4D97-AF65-F5344CB8AC3E}">
        <p14:creationId xmlns:p14="http://schemas.microsoft.com/office/powerpoint/2010/main" val="3972565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FAB33-82C1-934F-BEE5-052506EE4F9C}"/>
              </a:ext>
            </a:extLst>
          </p:cNvPr>
          <p:cNvSpPr>
            <a:spLocks noGrp="1"/>
          </p:cNvSpPr>
          <p:nvPr>
            <p:ph idx="1"/>
          </p:nvPr>
        </p:nvSpPr>
        <p:spPr/>
        <p:txBody>
          <a:bodyPr/>
          <a:lstStyle/>
          <a:p>
            <a:r>
              <a:rPr lang="en-US" dirty="0"/>
              <a:t>Find out the intermediate L3 devices at every hop between a </a:t>
            </a:r>
            <a:br>
              <a:rPr lang="en-US" dirty="0"/>
            </a:br>
            <a:r>
              <a:rPr lang="en-US" dirty="0"/>
              <a:t>source and a destination</a:t>
            </a:r>
          </a:p>
        </p:txBody>
      </p:sp>
      <p:sp>
        <p:nvSpPr>
          <p:cNvPr id="3" name="Title 2">
            <a:extLst>
              <a:ext uri="{FF2B5EF4-FFF2-40B4-BE49-F238E27FC236}">
                <a16:creationId xmlns:a16="http://schemas.microsoft.com/office/drawing/2014/main" id="{9DE61894-B025-B54B-A890-CF20A466DF12}"/>
              </a:ext>
            </a:extLst>
          </p:cNvPr>
          <p:cNvSpPr>
            <a:spLocks noGrp="1"/>
          </p:cNvSpPr>
          <p:nvPr>
            <p:ph type="title"/>
          </p:nvPr>
        </p:nvSpPr>
        <p:spPr/>
        <p:txBody>
          <a:bodyPr/>
          <a:lstStyle/>
          <a:p>
            <a:r>
              <a:rPr lang="en-US" dirty="0"/>
              <a:t>Traceroute</a:t>
            </a:r>
          </a:p>
        </p:txBody>
      </p:sp>
      <p:pic>
        <p:nvPicPr>
          <p:cNvPr id="6" name="Picture 5" descr="A screenshot of a cell phone&#10;&#10;Description automatically generated">
            <a:extLst>
              <a:ext uri="{FF2B5EF4-FFF2-40B4-BE49-F238E27FC236}">
                <a16:creationId xmlns:a16="http://schemas.microsoft.com/office/drawing/2014/main" id="{2AB4EC8C-08A3-CD49-AEDD-4D3A839178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303" y="2252640"/>
            <a:ext cx="11157858" cy="3707288"/>
          </a:xfrm>
          <a:prstGeom prst="rect">
            <a:avLst/>
          </a:prstGeom>
        </p:spPr>
      </p:pic>
    </p:spTree>
    <p:extLst>
      <p:ext uri="{BB962C8B-B14F-4D97-AF65-F5344CB8AC3E}">
        <p14:creationId xmlns:p14="http://schemas.microsoft.com/office/powerpoint/2010/main" val="2676320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Tree>
    <p:extLst>
      <p:ext uri="{BB962C8B-B14F-4D97-AF65-F5344CB8AC3E}">
        <p14:creationId xmlns:p14="http://schemas.microsoft.com/office/powerpoint/2010/main" val="139110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1</a:t>
            </a:r>
          </a:p>
        </p:txBody>
      </p:sp>
    </p:spTree>
    <p:extLst>
      <p:ext uri="{BB962C8B-B14F-4D97-AF65-F5344CB8AC3E}">
        <p14:creationId xmlns:p14="http://schemas.microsoft.com/office/powerpoint/2010/main" val="290218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rot="10800000">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880986"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ICMP</a:t>
            </a:r>
          </a:p>
          <a:p>
            <a:pPr algn="ctr"/>
            <a:r>
              <a:rPr lang="en-US" b="1" dirty="0"/>
              <a:t>Message = TIME EXCEEDED</a:t>
            </a:r>
          </a:p>
          <a:p>
            <a:pPr algn="ctr"/>
            <a:r>
              <a:rPr lang="en-US" b="1" dirty="0"/>
              <a:t>Source = R1</a:t>
            </a:r>
          </a:p>
        </p:txBody>
      </p:sp>
    </p:spTree>
    <p:extLst>
      <p:ext uri="{BB962C8B-B14F-4D97-AF65-F5344CB8AC3E}">
        <p14:creationId xmlns:p14="http://schemas.microsoft.com/office/powerpoint/2010/main" val="1562626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Tree>
    <p:extLst>
      <p:ext uri="{BB962C8B-B14F-4D97-AF65-F5344CB8AC3E}">
        <p14:creationId xmlns:p14="http://schemas.microsoft.com/office/powerpoint/2010/main" val="592769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1</a:t>
            </a:r>
          </a:p>
        </p:txBody>
      </p:sp>
    </p:spTree>
    <p:extLst>
      <p:ext uri="{BB962C8B-B14F-4D97-AF65-F5344CB8AC3E}">
        <p14:creationId xmlns:p14="http://schemas.microsoft.com/office/powerpoint/2010/main" val="149950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Solution</a:t>
            </a:r>
            <a:r>
              <a:rPr lang="en-US" dirty="0"/>
              <a:t>: Map private IP addresses of the “</a:t>
            </a:r>
            <a:r>
              <a:rPr lang="en-US" b="1" dirty="0"/>
              <a:t>active</a:t>
            </a:r>
            <a:r>
              <a:rPr lang="en-US" dirty="0"/>
              <a:t>” users to </a:t>
            </a:r>
            <a:br>
              <a:rPr lang="en-US" dirty="0"/>
            </a:br>
            <a:r>
              <a:rPr lang="en-US" dirty="0"/>
              <a:t>corresponding public IP addresses</a:t>
            </a:r>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Interface Private IPv4 Addresses with Public Networks</a:t>
            </a:r>
          </a:p>
        </p:txBody>
      </p:sp>
      <p:sp>
        <p:nvSpPr>
          <p:cNvPr id="4" name="Cloud 3">
            <a:extLst>
              <a:ext uri="{FF2B5EF4-FFF2-40B4-BE49-F238E27FC236}">
                <a16:creationId xmlns:a16="http://schemas.microsoft.com/office/drawing/2014/main" id="{44245400-D355-7141-9B93-7CCE8F627CB0}"/>
              </a:ext>
            </a:extLst>
          </p:cNvPr>
          <p:cNvSpPr/>
          <p:nvPr/>
        </p:nvSpPr>
        <p:spPr>
          <a:xfrm>
            <a:off x="654908" y="2545492"/>
            <a:ext cx="3089189" cy="20882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5" name="Cloud 4">
            <a:extLst>
              <a:ext uri="{FF2B5EF4-FFF2-40B4-BE49-F238E27FC236}">
                <a16:creationId xmlns:a16="http://schemas.microsoft.com/office/drawing/2014/main" id="{FD024239-59D2-3D4E-9FE4-75F44B4BC1AA}"/>
              </a:ext>
            </a:extLst>
          </p:cNvPr>
          <p:cNvSpPr/>
          <p:nvPr/>
        </p:nvSpPr>
        <p:spPr>
          <a:xfrm>
            <a:off x="7517026" y="2253049"/>
            <a:ext cx="3089189" cy="2088292"/>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IITD Network</a:t>
            </a:r>
          </a:p>
          <a:p>
            <a:pPr algn="ctr"/>
            <a:r>
              <a:rPr lang="en-US" b="1" dirty="0"/>
              <a:t>172.16.0.0/16</a:t>
            </a:r>
          </a:p>
        </p:txBody>
      </p:sp>
      <p:sp>
        <p:nvSpPr>
          <p:cNvPr id="6" name="Cloud 5">
            <a:extLst>
              <a:ext uri="{FF2B5EF4-FFF2-40B4-BE49-F238E27FC236}">
                <a16:creationId xmlns:a16="http://schemas.microsoft.com/office/drawing/2014/main" id="{4DE12EA5-7D1D-2E41-AF33-7E0CA77D6938}"/>
              </a:ext>
            </a:extLst>
          </p:cNvPr>
          <p:cNvSpPr/>
          <p:nvPr/>
        </p:nvSpPr>
        <p:spPr>
          <a:xfrm>
            <a:off x="4172464" y="4676430"/>
            <a:ext cx="3089189" cy="2088292"/>
          </a:xfrm>
          <a:prstGeom prst="clou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IISC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4765587" y="2391316"/>
            <a:ext cx="1902941" cy="1421027"/>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endCxn id="7" idx="2"/>
          </p:cNvCxnSpPr>
          <p:nvPr/>
        </p:nvCxnSpPr>
        <p:spPr>
          <a:xfrm flipV="1">
            <a:off x="3657600" y="3101830"/>
            <a:ext cx="1113890" cy="195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875241-CF25-3942-9A1F-8912BB9B23FA}"/>
              </a:ext>
            </a:extLst>
          </p:cNvPr>
          <p:cNvCxnSpPr/>
          <p:nvPr/>
        </p:nvCxnSpPr>
        <p:spPr>
          <a:xfrm>
            <a:off x="6535832" y="2903838"/>
            <a:ext cx="12736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19D3DE-4798-8B47-B58C-839DB0C3EC54}"/>
              </a:ext>
            </a:extLst>
          </p:cNvPr>
          <p:cNvCxnSpPr>
            <a:stCxn id="6" idx="3"/>
            <a:endCxn id="7" idx="1"/>
          </p:cNvCxnSpPr>
          <p:nvPr/>
        </p:nvCxnSpPr>
        <p:spPr>
          <a:xfrm flipH="1" flipV="1">
            <a:off x="5717058" y="3810830"/>
            <a:ext cx="1" cy="985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2" y="3719384"/>
            <a:ext cx="914400" cy="914400"/>
          </a:xfrm>
          <a:prstGeom prst="rect">
            <a:avLst/>
          </a:prstGeom>
        </p:spPr>
      </p:pic>
      <p:pic>
        <p:nvPicPr>
          <p:cNvPr id="18" name="Graphic 17" descr="Internet">
            <a:extLst>
              <a:ext uri="{FF2B5EF4-FFF2-40B4-BE49-F238E27FC236}">
                <a16:creationId xmlns:a16="http://schemas.microsoft.com/office/drawing/2014/main" id="{28BA6CD9-66FB-3548-BF75-10297D5D6A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253" y="4806176"/>
            <a:ext cx="914400" cy="914400"/>
          </a:xfrm>
          <a:prstGeom prst="rect">
            <a:avLst/>
          </a:prstGeom>
        </p:spPr>
      </p:pic>
      <p:pic>
        <p:nvPicPr>
          <p:cNvPr id="19" name="Graphic 18" descr="Internet">
            <a:extLst>
              <a:ext uri="{FF2B5EF4-FFF2-40B4-BE49-F238E27FC236}">
                <a16:creationId xmlns:a16="http://schemas.microsoft.com/office/drawing/2014/main" id="{6C81ABD3-B1C5-D14C-94B3-B7F66D0EF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6083" y="3429000"/>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1362574" y="4633784"/>
            <a:ext cx="1673856" cy="461665"/>
          </a:xfrm>
          <a:prstGeom prst="rect">
            <a:avLst/>
          </a:prstGeom>
          <a:noFill/>
        </p:spPr>
        <p:txBody>
          <a:bodyPr wrap="none" rtlCol="0">
            <a:spAutoFit/>
          </a:bodyPr>
          <a:lstStyle/>
          <a:p>
            <a:r>
              <a:rPr lang="en-US" sz="2400" b="1" dirty="0"/>
              <a:t>172.16.10.2</a:t>
            </a:r>
          </a:p>
        </p:txBody>
      </p:sp>
      <p:sp>
        <p:nvSpPr>
          <p:cNvPr id="22" name="TextBox 21">
            <a:extLst>
              <a:ext uri="{FF2B5EF4-FFF2-40B4-BE49-F238E27FC236}">
                <a16:creationId xmlns:a16="http://schemas.microsoft.com/office/drawing/2014/main" id="{E0ACC6B9-459A-C444-974E-8151A696332A}"/>
              </a:ext>
            </a:extLst>
          </p:cNvPr>
          <p:cNvSpPr txBox="1"/>
          <p:nvPr/>
        </p:nvSpPr>
        <p:spPr>
          <a:xfrm>
            <a:off x="7172651" y="5095449"/>
            <a:ext cx="1673856" cy="461665"/>
          </a:xfrm>
          <a:prstGeom prst="rect">
            <a:avLst/>
          </a:prstGeom>
          <a:noFill/>
        </p:spPr>
        <p:txBody>
          <a:bodyPr wrap="none" rtlCol="0">
            <a:spAutoFit/>
          </a:bodyPr>
          <a:lstStyle/>
          <a:p>
            <a:r>
              <a:rPr lang="en-US" sz="2400" b="1" dirty="0"/>
              <a:t>172.16.10.2</a:t>
            </a:r>
          </a:p>
        </p:txBody>
      </p:sp>
      <p:sp>
        <p:nvSpPr>
          <p:cNvPr id="23" name="TextBox 22">
            <a:extLst>
              <a:ext uri="{FF2B5EF4-FFF2-40B4-BE49-F238E27FC236}">
                <a16:creationId xmlns:a16="http://schemas.microsoft.com/office/drawing/2014/main" id="{F1278331-A2BB-F343-94E0-72905A029E35}"/>
              </a:ext>
            </a:extLst>
          </p:cNvPr>
          <p:cNvSpPr txBox="1"/>
          <p:nvPr/>
        </p:nvSpPr>
        <p:spPr>
          <a:xfrm>
            <a:off x="9573283" y="4157563"/>
            <a:ext cx="1829347" cy="461665"/>
          </a:xfrm>
          <a:prstGeom prst="rect">
            <a:avLst/>
          </a:prstGeom>
          <a:noFill/>
        </p:spPr>
        <p:txBody>
          <a:bodyPr wrap="none" rtlCol="0">
            <a:spAutoFit/>
          </a:bodyPr>
          <a:lstStyle/>
          <a:p>
            <a:r>
              <a:rPr lang="en-US" sz="2400" b="1" dirty="0"/>
              <a:t>172.16.10.19</a:t>
            </a:r>
          </a:p>
        </p:txBody>
      </p:sp>
    </p:spTree>
    <p:extLst>
      <p:ext uri="{BB962C8B-B14F-4D97-AF65-F5344CB8AC3E}">
        <p14:creationId xmlns:p14="http://schemas.microsoft.com/office/powerpoint/2010/main" val="2762980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rot="10800000">
            <a:off x="1114816" y="4822521"/>
            <a:ext cx="4981184" cy="2192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2404998" y="5165926"/>
            <a:ext cx="2880986"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ICMP</a:t>
            </a:r>
          </a:p>
          <a:p>
            <a:pPr algn="ctr"/>
            <a:r>
              <a:rPr lang="en-US" b="1" dirty="0"/>
              <a:t>Message = TIME EXCEEDED</a:t>
            </a:r>
          </a:p>
          <a:p>
            <a:pPr algn="ctr"/>
            <a:r>
              <a:rPr lang="en-US" b="1" dirty="0"/>
              <a:t>Source = R2</a:t>
            </a:r>
          </a:p>
        </p:txBody>
      </p:sp>
    </p:spTree>
    <p:extLst>
      <p:ext uri="{BB962C8B-B14F-4D97-AF65-F5344CB8AC3E}">
        <p14:creationId xmlns:p14="http://schemas.microsoft.com/office/powerpoint/2010/main" val="94232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Tree>
    <p:extLst>
      <p:ext uri="{BB962C8B-B14F-4D97-AF65-F5344CB8AC3E}">
        <p14:creationId xmlns:p14="http://schemas.microsoft.com/office/powerpoint/2010/main" val="1070637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Tree>
    <p:extLst>
      <p:ext uri="{BB962C8B-B14F-4D97-AF65-F5344CB8AC3E}">
        <p14:creationId xmlns:p14="http://schemas.microsoft.com/office/powerpoint/2010/main" val="4075504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
        <p:nvSpPr>
          <p:cNvPr id="24" name="Right Arrow 23">
            <a:extLst>
              <a:ext uri="{FF2B5EF4-FFF2-40B4-BE49-F238E27FC236}">
                <a16:creationId xmlns:a16="http://schemas.microsoft.com/office/drawing/2014/main" id="{2F1324A5-5A29-944D-B1D7-576312FE88C2}"/>
              </a:ext>
            </a:extLst>
          </p:cNvPr>
          <p:cNvSpPr/>
          <p:nvPr/>
        </p:nvSpPr>
        <p:spPr>
          <a:xfrm>
            <a:off x="6787816"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35D116-DEBD-4B4A-8185-A26710799A3E}"/>
              </a:ext>
            </a:extLst>
          </p:cNvPr>
          <p:cNvSpPr/>
          <p:nvPr/>
        </p:nvSpPr>
        <p:spPr>
          <a:xfrm>
            <a:off x="6753842" y="5144493"/>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1</a:t>
            </a:r>
          </a:p>
        </p:txBody>
      </p:sp>
    </p:spTree>
    <p:extLst>
      <p:ext uri="{BB962C8B-B14F-4D97-AF65-F5344CB8AC3E}">
        <p14:creationId xmlns:p14="http://schemas.microsoft.com/office/powerpoint/2010/main" val="2452145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rot="10800000">
            <a:off x="1114815" y="4822521"/>
            <a:ext cx="7778663" cy="1954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3984173" y="5182155"/>
            <a:ext cx="2880986"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ICMP</a:t>
            </a:r>
          </a:p>
          <a:p>
            <a:pPr algn="ctr"/>
            <a:r>
              <a:rPr lang="en-US" b="1" dirty="0"/>
              <a:t>Message = TIME EXCEEDED</a:t>
            </a:r>
          </a:p>
          <a:p>
            <a:pPr algn="ctr"/>
            <a:r>
              <a:rPr lang="en-US" b="1" dirty="0"/>
              <a:t>Source = R3</a:t>
            </a:r>
          </a:p>
        </p:txBody>
      </p:sp>
    </p:spTree>
    <p:extLst>
      <p:ext uri="{BB962C8B-B14F-4D97-AF65-F5344CB8AC3E}">
        <p14:creationId xmlns:p14="http://schemas.microsoft.com/office/powerpoint/2010/main" val="3900840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4</a:t>
            </a:r>
          </a:p>
        </p:txBody>
      </p:sp>
    </p:spTree>
    <p:extLst>
      <p:ext uri="{BB962C8B-B14F-4D97-AF65-F5344CB8AC3E}">
        <p14:creationId xmlns:p14="http://schemas.microsoft.com/office/powerpoint/2010/main" val="3174709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4</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Tree>
    <p:extLst>
      <p:ext uri="{BB962C8B-B14F-4D97-AF65-F5344CB8AC3E}">
        <p14:creationId xmlns:p14="http://schemas.microsoft.com/office/powerpoint/2010/main" val="3273076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4</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
        <p:nvSpPr>
          <p:cNvPr id="24" name="Right Arrow 23">
            <a:extLst>
              <a:ext uri="{FF2B5EF4-FFF2-40B4-BE49-F238E27FC236}">
                <a16:creationId xmlns:a16="http://schemas.microsoft.com/office/drawing/2014/main" id="{2F1324A5-5A29-944D-B1D7-576312FE88C2}"/>
              </a:ext>
            </a:extLst>
          </p:cNvPr>
          <p:cNvSpPr/>
          <p:nvPr/>
        </p:nvSpPr>
        <p:spPr>
          <a:xfrm>
            <a:off x="6787816"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35D116-DEBD-4B4A-8185-A26710799A3E}"/>
              </a:ext>
            </a:extLst>
          </p:cNvPr>
          <p:cNvSpPr/>
          <p:nvPr/>
        </p:nvSpPr>
        <p:spPr>
          <a:xfrm>
            <a:off x="6753842" y="5144493"/>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Tree>
    <p:extLst>
      <p:ext uri="{BB962C8B-B14F-4D97-AF65-F5344CB8AC3E}">
        <p14:creationId xmlns:p14="http://schemas.microsoft.com/office/powerpoint/2010/main" val="3772622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a:off x="1114816" y="4822521"/>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751562" y="5144494"/>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4</a:t>
            </a:r>
          </a:p>
        </p:txBody>
      </p:sp>
      <p:sp>
        <p:nvSpPr>
          <p:cNvPr id="22" name="Right Arrow 21">
            <a:extLst>
              <a:ext uri="{FF2B5EF4-FFF2-40B4-BE49-F238E27FC236}">
                <a16:creationId xmlns:a16="http://schemas.microsoft.com/office/drawing/2014/main" id="{70237836-D3D4-5C42-8B1E-D3AE01F66088}"/>
              </a:ext>
            </a:extLst>
          </p:cNvPr>
          <p:cNvSpPr/>
          <p:nvPr/>
        </p:nvSpPr>
        <p:spPr>
          <a:xfrm>
            <a:off x="3790734"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826791-34AE-E844-9E21-1E03C910CF6C}"/>
              </a:ext>
            </a:extLst>
          </p:cNvPr>
          <p:cNvSpPr/>
          <p:nvPr/>
        </p:nvSpPr>
        <p:spPr>
          <a:xfrm>
            <a:off x="3752702" y="5147685"/>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3</a:t>
            </a:r>
          </a:p>
        </p:txBody>
      </p:sp>
      <p:sp>
        <p:nvSpPr>
          <p:cNvPr id="24" name="Right Arrow 23">
            <a:extLst>
              <a:ext uri="{FF2B5EF4-FFF2-40B4-BE49-F238E27FC236}">
                <a16:creationId xmlns:a16="http://schemas.microsoft.com/office/drawing/2014/main" id="{2F1324A5-5A29-944D-B1D7-576312FE88C2}"/>
              </a:ext>
            </a:extLst>
          </p:cNvPr>
          <p:cNvSpPr/>
          <p:nvPr/>
        </p:nvSpPr>
        <p:spPr>
          <a:xfrm>
            <a:off x="6787816" y="4757715"/>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35D116-DEBD-4B4A-8185-A26710799A3E}"/>
              </a:ext>
            </a:extLst>
          </p:cNvPr>
          <p:cNvSpPr/>
          <p:nvPr/>
        </p:nvSpPr>
        <p:spPr>
          <a:xfrm>
            <a:off x="6753842" y="5144493"/>
            <a:ext cx="2730674"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2</a:t>
            </a:r>
          </a:p>
        </p:txBody>
      </p:sp>
      <p:sp>
        <p:nvSpPr>
          <p:cNvPr id="26" name="Right Arrow 25">
            <a:extLst>
              <a:ext uri="{FF2B5EF4-FFF2-40B4-BE49-F238E27FC236}">
                <a16:creationId xmlns:a16="http://schemas.microsoft.com/office/drawing/2014/main" id="{6D7F1215-6D40-F343-B6C2-B757AEBC4CA3}"/>
              </a:ext>
            </a:extLst>
          </p:cNvPr>
          <p:cNvSpPr/>
          <p:nvPr/>
        </p:nvSpPr>
        <p:spPr>
          <a:xfrm>
            <a:off x="9348659" y="4745189"/>
            <a:ext cx="2124604" cy="2004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87F207-B4F5-1F4E-8C63-1F8F9C2602EC}"/>
              </a:ext>
            </a:extLst>
          </p:cNvPr>
          <p:cNvSpPr/>
          <p:nvPr/>
        </p:nvSpPr>
        <p:spPr>
          <a:xfrm>
            <a:off x="9690468" y="5141540"/>
            <a:ext cx="2293375"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UDP</a:t>
            </a:r>
          </a:p>
          <a:p>
            <a:pPr algn="ctr"/>
            <a:r>
              <a:rPr lang="en-US" b="1" dirty="0"/>
              <a:t>Destination = D</a:t>
            </a:r>
          </a:p>
          <a:p>
            <a:pPr algn="ctr"/>
            <a:r>
              <a:rPr lang="en-US" b="1" dirty="0"/>
              <a:t>Port = 33434</a:t>
            </a:r>
          </a:p>
          <a:p>
            <a:pPr algn="ctr"/>
            <a:r>
              <a:rPr lang="en-US" b="1" dirty="0"/>
              <a:t>TTL = 1</a:t>
            </a:r>
          </a:p>
        </p:txBody>
      </p:sp>
    </p:spTree>
    <p:extLst>
      <p:ext uri="{BB962C8B-B14F-4D97-AF65-F5344CB8AC3E}">
        <p14:creationId xmlns:p14="http://schemas.microsoft.com/office/powerpoint/2010/main" val="2161004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5DEAF-53EB-D740-8DEC-8F1B4AB8A985}"/>
              </a:ext>
            </a:extLst>
          </p:cNvPr>
          <p:cNvSpPr>
            <a:spLocks noGrp="1"/>
          </p:cNvSpPr>
          <p:nvPr>
            <p:ph idx="1"/>
          </p:nvPr>
        </p:nvSpPr>
        <p:spPr/>
        <p:txBody>
          <a:bodyPr/>
          <a:lstStyle/>
          <a:p>
            <a:r>
              <a:rPr lang="en-US" dirty="0"/>
              <a:t>Traceroute works using two ICMP messages, ICMP Time Exceeded </a:t>
            </a:r>
            <a:br>
              <a:rPr lang="en-US" dirty="0"/>
            </a:br>
            <a:r>
              <a:rPr lang="en-US" dirty="0"/>
              <a:t>and ICMP Destination Unreachable </a:t>
            </a:r>
          </a:p>
        </p:txBody>
      </p:sp>
      <p:sp>
        <p:nvSpPr>
          <p:cNvPr id="3" name="Title 2">
            <a:extLst>
              <a:ext uri="{FF2B5EF4-FFF2-40B4-BE49-F238E27FC236}">
                <a16:creationId xmlns:a16="http://schemas.microsoft.com/office/drawing/2014/main" id="{E345ADB6-E1E2-A749-A186-0C76DB8B754D}"/>
              </a:ext>
            </a:extLst>
          </p:cNvPr>
          <p:cNvSpPr>
            <a:spLocks noGrp="1"/>
          </p:cNvSpPr>
          <p:nvPr>
            <p:ph type="title"/>
          </p:nvPr>
        </p:nvSpPr>
        <p:spPr/>
        <p:txBody>
          <a:bodyPr/>
          <a:lstStyle/>
          <a:p>
            <a:r>
              <a:rPr lang="en-US" dirty="0"/>
              <a:t>Traceroute</a:t>
            </a:r>
          </a:p>
        </p:txBody>
      </p:sp>
      <p:pic>
        <p:nvPicPr>
          <p:cNvPr id="4" name="Graphic 3" descr="Programmer">
            <a:extLst>
              <a:ext uri="{FF2B5EF4-FFF2-40B4-BE49-F238E27FC236}">
                <a16:creationId xmlns:a16="http://schemas.microsoft.com/office/drawing/2014/main" id="{9D75C8DC-2ABD-8345-B2D1-70DC855E2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495" y="2425948"/>
            <a:ext cx="1789929" cy="1789929"/>
          </a:xfrm>
          <a:prstGeom prst="rect">
            <a:avLst/>
          </a:prstGeom>
        </p:spPr>
      </p:pic>
      <p:pic>
        <p:nvPicPr>
          <p:cNvPr id="5" name="Graphic 4" descr="Computer">
            <a:extLst>
              <a:ext uri="{FF2B5EF4-FFF2-40B4-BE49-F238E27FC236}">
                <a16:creationId xmlns:a16="http://schemas.microsoft.com/office/drawing/2014/main" id="{1005005C-9D65-6245-8EB2-3D8A4D22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914" y="2425949"/>
            <a:ext cx="1789929" cy="1789929"/>
          </a:xfrm>
          <a:prstGeom prst="rect">
            <a:avLst/>
          </a:prstGeom>
        </p:spPr>
      </p:pic>
      <p:pic>
        <p:nvPicPr>
          <p:cNvPr id="6" name="Picture 5">
            <a:extLst>
              <a:ext uri="{FF2B5EF4-FFF2-40B4-BE49-F238E27FC236}">
                <a16:creationId xmlns:a16="http://schemas.microsoft.com/office/drawing/2014/main" id="{58A4045D-C2AE-F14A-9157-CA9670E99F7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25207" y="3002909"/>
            <a:ext cx="1158966" cy="852181"/>
          </a:xfrm>
          <a:prstGeom prst="rect">
            <a:avLst/>
          </a:prstGeom>
        </p:spPr>
      </p:pic>
      <p:pic>
        <p:nvPicPr>
          <p:cNvPr id="7" name="Picture 6">
            <a:extLst>
              <a:ext uri="{FF2B5EF4-FFF2-40B4-BE49-F238E27FC236}">
                <a16:creationId xmlns:a16="http://schemas.microsoft.com/office/drawing/2014/main" id="{8BFDB20E-6DC1-C54F-9CB7-EA0EA3692DD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3687" y="3002909"/>
            <a:ext cx="1158966" cy="852181"/>
          </a:xfrm>
          <a:prstGeom prst="rect">
            <a:avLst/>
          </a:prstGeom>
        </p:spPr>
      </p:pic>
      <p:pic>
        <p:nvPicPr>
          <p:cNvPr id="8" name="Picture 7">
            <a:extLst>
              <a:ext uri="{FF2B5EF4-FFF2-40B4-BE49-F238E27FC236}">
                <a16:creationId xmlns:a16="http://schemas.microsoft.com/office/drawing/2014/main" id="{81CD01F1-551E-6A48-916F-C1716CA011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220798" y="3002908"/>
            <a:ext cx="1158966" cy="852181"/>
          </a:xfrm>
          <a:prstGeom prst="rect">
            <a:avLst/>
          </a:prstGeom>
        </p:spPr>
      </p:pic>
      <p:cxnSp>
        <p:nvCxnSpPr>
          <p:cNvPr id="10" name="Straight Connector 9">
            <a:extLst>
              <a:ext uri="{FF2B5EF4-FFF2-40B4-BE49-F238E27FC236}">
                <a16:creationId xmlns:a16="http://schemas.microsoft.com/office/drawing/2014/main" id="{DC45A983-9672-0B45-9042-660ABB360673}"/>
              </a:ext>
            </a:extLst>
          </p:cNvPr>
          <p:cNvCxnSpPr>
            <a:endCxn id="6" idx="1"/>
          </p:cNvCxnSpPr>
          <p:nvPr/>
        </p:nvCxnSpPr>
        <p:spPr>
          <a:xfrm>
            <a:off x="1460967" y="3428999"/>
            <a:ext cx="13642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020622-1973-B747-A08E-5A19569A9E59}"/>
              </a:ext>
            </a:extLst>
          </p:cNvPr>
          <p:cNvCxnSpPr>
            <a:stCxn id="6" idx="3"/>
            <a:endCxn id="7" idx="1"/>
          </p:cNvCxnSpPr>
          <p:nvPr/>
        </p:nvCxnSpPr>
        <p:spPr>
          <a:xfrm>
            <a:off x="3984173" y="3429000"/>
            <a:ext cx="1569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09CD6C-A094-9547-98F7-BD2F4D3AE867}"/>
              </a:ext>
            </a:extLst>
          </p:cNvPr>
          <p:cNvCxnSpPr>
            <a:stCxn id="7" idx="3"/>
            <a:endCxn id="8" idx="1"/>
          </p:cNvCxnSpPr>
          <p:nvPr/>
        </p:nvCxnSpPr>
        <p:spPr>
          <a:xfrm flipV="1">
            <a:off x="6712653" y="3428999"/>
            <a:ext cx="150814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303B59-3239-D844-B37B-ECC100D15E80}"/>
              </a:ext>
            </a:extLst>
          </p:cNvPr>
          <p:cNvCxnSpPr>
            <a:stCxn id="8" idx="3"/>
          </p:cNvCxnSpPr>
          <p:nvPr/>
        </p:nvCxnSpPr>
        <p:spPr>
          <a:xfrm flipV="1">
            <a:off x="9379764" y="3428998"/>
            <a:ext cx="814150" cy="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6E4B7F-481D-0A43-BDBC-FC5ECE13429C}"/>
              </a:ext>
            </a:extLst>
          </p:cNvPr>
          <p:cNvSpPr txBox="1"/>
          <p:nvPr/>
        </p:nvSpPr>
        <p:spPr>
          <a:xfrm>
            <a:off x="617199" y="4215877"/>
            <a:ext cx="330540" cy="461665"/>
          </a:xfrm>
          <a:prstGeom prst="rect">
            <a:avLst/>
          </a:prstGeom>
          <a:noFill/>
        </p:spPr>
        <p:txBody>
          <a:bodyPr wrap="none" rtlCol="0">
            <a:spAutoFit/>
          </a:bodyPr>
          <a:lstStyle/>
          <a:p>
            <a:r>
              <a:rPr lang="en-US" sz="2400" b="1" dirty="0"/>
              <a:t>S</a:t>
            </a:r>
          </a:p>
        </p:txBody>
      </p:sp>
      <p:sp>
        <p:nvSpPr>
          <p:cNvPr id="18" name="TextBox 17">
            <a:extLst>
              <a:ext uri="{FF2B5EF4-FFF2-40B4-BE49-F238E27FC236}">
                <a16:creationId xmlns:a16="http://schemas.microsoft.com/office/drawing/2014/main" id="{221DF54A-F999-E04C-B213-AD99D5998D19}"/>
              </a:ext>
            </a:extLst>
          </p:cNvPr>
          <p:cNvSpPr txBox="1"/>
          <p:nvPr/>
        </p:nvSpPr>
        <p:spPr>
          <a:xfrm>
            <a:off x="3239420" y="4132977"/>
            <a:ext cx="513282" cy="461665"/>
          </a:xfrm>
          <a:prstGeom prst="rect">
            <a:avLst/>
          </a:prstGeom>
          <a:noFill/>
        </p:spPr>
        <p:txBody>
          <a:bodyPr wrap="none" rtlCol="0">
            <a:spAutoFit/>
          </a:bodyPr>
          <a:lstStyle/>
          <a:p>
            <a:r>
              <a:rPr lang="en-US" sz="2400" b="1" dirty="0"/>
              <a:t>R1</a:t>
            </a:r>
          </a:p>
        </p:txBody>
      </p:sp>
      <p:sp>
        <p:nvSpPr>
          <p:cNvPr id="19" name="TextBox 18">
            <a:extLst>
              <a:ext uri="{FF2B5EF4-FFF2-40B4-BE49-F238E27FC236}">
                <a16:creationId xmlns:a16="http://schemas.microsoft.com/office/drawing/2014/main" id="{54D79A43-D725-A644-B23A-EEB4AD9043F6}"/>
              </a:ext>
            </a:extLst>
          </p:cNvPr>
          <p:cNvSpPr txBox="1"/>
          <p:nvPr/>
        </p:nvSpPr>
        <p:spPr>
          <a:xfrm>
            <a:off x="5915338" y="4132976"/>
            <a:ext cx="513282" cy="461665"/>
          </a:xfrm>
          <a:prstGeom prst="rect">
            <a:avLst/>
          </a:prstGeom>
          <a:noFill/>
        </p:spPr>
        <p:txBody>
          <a:bodyPr wrap="none" rtlCol="0">
            <a:spAutoFit/>
          </a:bodyPr>
          <a:lstStyle/>
          <a:p>
            <a:r>
              <a:rPr lang="en-US" sz="2400" b="1" dirty="0"/>
              <a:t>R2</a:t>
            </a:r>
          </a:p>
        </p:txBody>
      </p:sp>
      <p:sp>
        <p:nvSpPr>
          <p:cNvPr id="20" name="TextBox 19">
            <a:extLst>
              <a:ext uri="{FF2B5EF4-FFF2-40B4-BE49-F238E27FC236}">
                <a16:creationId xmlns:a16="http://schemas.microsoft.com/office/drawing/2014/main" id="{081B8B7D-F58D-944E-BA96-1C8D54551461}"/>
              </a:ext>
            </a:extLst>
          </p:cNvPr>
          <p:cNvSpPr txBox="1"/>
          <p:nvPr/>
        </p:nvSpPr>
        <p:spPr>
          <a:xfrm>
            <a:off x="8591256" y="3985044"/>
            <a:ext cx="513282" cy="461665"/>
          </a:xfrm>
          <a:prstGeom prst="rect">
            <a:avLst/>
          </a:prstGeom>
          <a:noFill/>
        </p:spPr>
        <p:txBody>
          <a:bodyPr wrap="none" rtlCol="0">
            <a:spAutoFit/>
          </a:bodyPr>
          <a:lstStyle/>
          <a:p>
            <a:r>
              <a:rPr lang="en-US" sz="2400" b="1" dirty="0"/>
              <a:t>R3</a:t>
            </a:r>
          </a:p>
        </p:txBody>
      </p:sp>
      <p:sp>
        <p:nvSpPr>
          <p:cNvPr id="21" name="TextBox 20">
            <a:extLst>
              <a:ext uri="{FF2B5EF4-FFF2-40B4-BE49-F238E27FC236}">
                <a16:creationId xmlns:a16="http://schemas.microsoft.com/office/drawing/2014/main" id="{6A96895D-1F0E-5E45-AD25-3FE1E6457B36}"/>
              </a:ext>
            </a:extLst>
          </p:cNvPr>
          <p:cNvSpPr txBox="1"/>
          <p:nvPr/>
        </p:nvSpPr>
        <p:spPr>
          <a:xfrm>
            <a:off x="10798480" y="3985044"/>
            <a:ext cx="378630" cy="461665"/>
          </a:xfrm>
          <a:prstGeom prst="rect">
            <a:avLst/>
          </a:prstGeom>
          <a:noFill/>
        </p:spPr>
        <p:txBody>
          <a:bodyPr wrap="none" rtlCol="0">
            <a:spAutoFit/>
          </a:bodyPr>
          <a:lstStyle/>
          <a:p>
            <a:r>
              <a:rPr lang="en-US" sz="2400" b="1" dirty="0"/>
              <a:t>D</a:t>
            </a:r>
          </a:p>
        </p:txBody>
      </p:sp>
      <p:sp>
        <p:nvSpPr>
          <p:cNvPr id="9" name="Right Arrow 8">
            <a:extLst>
              <a:ext uri="{FF2B5EF4-FFF2-40B4-BE49-F238E27FC236}">
                <a16:creationId xmlns:a16="http://schemas.microsoft.com/office/drawing/2014/main" id="{475BA591-54E3-A44E-AE40-F313383701C0}"/>
              </a:ext>
            </a:extLst>
          </p:cNvPr>
          <p:cNvSpPr/>
          <p:nvPr/>
        </p:nvSpPr>
        <p:spPr>
          <a:xfrm rot="10800000">
            <a:off x="1114814" y="4822520"/>
            <a:ext cx="9958193" cy="1655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EA1-7FA5-0F46-BBDD-F9E3A6EAE267}"/>
              </a:ext>
            </a:extLst>
          </p:cNvPr>
          <p:cNvSpPr/>
          <p:nvPr/>
        </p:nvSpPr>
        <p:spPr>
          <a:xfrm>
            <a:off x="4474844" y="5128435"/>
            <a:ext cx="4629693" cy="12400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Protocol = ICMP</a:t>
            </a:r>
          </a:p>
          <a:p>
            <a:pPr algn="ctr"/>
            <a:r>
              <a:rPr lang="en-US" b="1" dirty="0"/>
              <a:t>Message = DESTINATION UNREACHABLE</a:t>
            </a:r>
          </a:p>
          <a:p>
            <a:pPr algn="ctr"/>
            <a:r>
              <a:rPr lang="en-US" b="1" dirty="0"/>
              <a:t>Source = D</a:t>
            </a:r>
          </a:p>
        </p:txBody>
      </p:sp>
    </p:spTree>
    <p:extLst>
      <p:ext uri="{BB962C8B-B14F-4D97-AF65-F5344CB8AC3E}">
        <p14:creationId xmlns:p14="http://schemas.microsoft.com/office/powerpoint/2010/main" val="347333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Solution</a:t>
            </a:r>
            <a:r>
              <a:rPr lang="en-US" dirty="0"/>
              <a:t>: Map private IP addresses of the “</a:t>
            </a:r>
            <a:r>
              <a:rPr lang="en-US" b="1" dirty="0"/>
              <a:t>active</a:t>
            </a:r>
            <a:r>
              <a:rPr lang="en-US" dirty="0"/>
              <a:t>” users to </a:t>
            </a:r>
            <a:br>
              <a:rPr lang="en-US" dirty="0"/>
            </a:br>
            <a:r>
              <a:rPr lang="en-US" dirty="0"/>
              <a:t>corresponding public IP addresses</a:t>
            </a:r>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Interface Private IPv4 Addresses with Public Networks</a:t>
            </a:r>
          </a:p>
        </p:txBody>
      </p:sp>
      <p:sp>
        <p:nvSpPr>
          <p:cNvPr id="4" name="Cloud 3">
            <a:extLst>
              <a:ext uri="{FF2B5EF4-FFF2-40B4-BE49-F238E27FC236}">
                <a16:creationId xmlns:a16="http://schemas.microsoft.com/office/drawing/2014/main" id="{44245400-D355-7141-9B93-7CCE8F627CB0}"/>
              </a:ext>
            </a:extLst>
          </p:cNvPr>
          <p:cNvSpPr/>
          <p:nvPr/>
        </p:nvSpPr>
        <p:spPr>
          <a:xfrm>
            <a:off x="654908" y="2545492"/>
            <a:ext cx="3089189" cy="20882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5" name="Cloud 4">
            <a:extLst>
              <a:ext uri="{FF2B5EF4-FFF2-40B4-BE49-F238E27FC236}">
                <a16:creationId xmlns:a16="http://schemas.microsoft.com/office/drawing/2014/main" id="{FD024239-59D2-3D4E-9FE4-75F44B4BC1AA}"/>
              </a:ext>
            </a:extLst>
          </p:cNvPr>
          <p:cNvSpPr/>
          <p:nvPr/>
        </p:nvSpPr>
        <p:spPr>
          <a:xfrm>
            <a:off x="7517026" y="2253049"/>
            <a:ext cx="3089189" cy="2088292"/>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IITD Network</a:t>
            </a:r>
          </a:p>
          <a:p>
            <a:pPr algn="ctr"/>
            <a:r>
              <a:rPr lang="en-US" b="1" dirty="0"/>
              <a:t>172.16.0.0/16</a:t>
            </a:r>
          </a:p>
        </p:txBody>
      </p:sp>
      <p:sp>
        <p:nvSpPr>
          <p:cNvPr id="6" name="Cloud 5">
            <a:extLst>
              <a:ext uri="{FF2B5EF4-FFF2-40B4-BE49-F238E27FC236}">
                <a16:creationId xmlns:a16="http://schemas.microsoft.com/office/drawing/2014/main" id="{4DE12EA5-7D1D-2E41-AF33-7E0CA77D6938}"/>
              </a:ext>
            </a:extLst>
          </p:cNvPr>
          <p:cNvSpPr/>
          <p:nvPr/>
        </p:nvSpPr>
        <p:spPr>
          <a:xfrm>
            <a:off x="4172464" y="4676430"/>
            <a:ext cx="3089189" cy="2088292"/>
          </a:xfrm>
          <a:prstGeom prst="cloud">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IISC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4765587" y="2391316"/>
            <a:ext cx="1902941" cy="1421027"/>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endCxn id="7" idx="2"/>
          </p:cNvCxnSpPr>
          <p:nvPr/>
        </p:nvCxnSpPr>
        <p:spPr>
          <a:xfrm flipV="1">
            <a:off x="3657600" y="3101830"/>
            <a:ext cx="1113890" cy="195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875241-CF25-3942-9A1F-8912BB9B23FA}"/>
              </a:ext>
            </a:extLst>
          </p:cNvPr>
          <p:cNvCxnSpPr/>
          <p:nvPr/>
        </p:nvCxnSpPr>
        <p:spPr>
          <a:xfrm>
            <a:off x="6535832" y="2903838"/>
            <a:ext cx="12736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19D3DE-4798-8B47-B58C-839DB0C3EC54}"/>
              </a:ext>
            </a:extLst>
          </p:cNvPr>
          <p:cNvCxnSpPr>
            <a:stCxn id="6" idx="3"/>
            <a:endCxn id="7" idx="1"/>
          </p:cNvCxnSpPr>
          <p:nvPr/>
        </p:nvCxnSpPr>
        <p:spPr>
          <a:xfrm flipH="1" flipV="1">
            <a:off x="5717058" y="3810830"/>
            <a:ext cx="1" cy="985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2302" y="3719384"/>
            <a:ext cx="914400" cy="914400"/>
          </a:xfrm>
          <a:prstGeom prst="rect">
            <a:avLst/>
          </a:prstGeom>
        </p:spPr>
      </p:pic>
      <p:pic>
        <p:nvPicPr>
          <p:cNvPr id="18" name="Graphic 17" descr="Internet">
            <a:extLst>
              <a:ext uri="{FF2B5EF4-FFF2-40B4-BE49-F238E27FC236}">
                <a16:creationId xmlns:a16="http://schemas.microsoft.com/office/drawing/2014/main" id="{28BA6CD9-66FB-3548-BF75-10297D5D6A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253" y="4806176"/>
            <a:ext cx="914400" cy="914400"/>
          </a:xfrm>
          <a:prstGeom prst="rect">
            <a:avLst/>
          </a:prstGeom>
        </p:spPr>
      </p:pic>
      <p:pic>
        <p:nvPicPr>
          <p:cNvPr id="19" name="Graphic 18" descr="Internet">
            <a:extLst>
              <a:ext uri="{FF2B5EF4-FFF2-40B4-BE49-F238E27FC236}">
                <a16:creationId xmlns:a16="http://schemas.microsoft.com/office/drawing/2014/main" id="{6C81ABD3-B1C5-D14C-94B3-B7F66D0EF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6083" y="3429000"/>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1362574" y="4633784"/>
            <a:ext cx="1673856" cy="461665"/>
          </a:xfrm>
          <a:prstGeom prst="rect">
            <a:avLst/>
          </a:prstGeom>
          <a:noFill/>
        </p:spPr>
        <p:txBody>
          <a:bodyPr wrap="none" rtlCol="0">
            <a:spAutoFit/>
          </a:bodyPr>
          <a:lstStyle/>
          <a:p>
            <a:r>
              <a:rPr lang="en-US" sz="2400" b="1" dirty="0"/>
              <a:t>172.16.10.2</a:t>
            </a:r>
          </a:p>
        </p:txBody>
      </p:sp>
      <p:sp>
        <p:nvSpPr>
          <p:cNvPr id="22" name="TextBox 21">
            <a:extLst>
              <a:ext uri="{FF2B5EF4-FFF2-40B4-BE49-F238E27FC236}">
                <a16:creationId xmlns:a16="http://schemas.microsoft.com/office/drawing/2014/main" id="{E0ACC6B9-459A-C444-974E-8151A696332A}"/>
              </a:ext>
            </a:extLst>
          </p:cNvPr>
          <p:cNvSpPr txBox="1"/>
          <p:nvPr/>
        </p:nvSpPr>
        <p:spPr>
          <a:xfrm>
            <a:off x="7172651" y="5095449"/>
            <a:ext cx="1673856" cy="461665"/>
          </a:xfrm>
          <a:prstGeom prst="rect">
            <a:avLst/>
          </a:prstGeom>
          <a:noFill/>
        </p:spPr>
        <p:txBody>
          <a:bodyPr wrap="none" rtlCol="0">
            <a:spAutoFit/>
          </a:bodyPr>
          <a:lstStyle/>
          <a:p>
            <a:r>
              <a:rPr lang="en-US" sz="2400" b="1" dirty="0"/>
              <a:t>172.16.10.2</a:t>
            </a:r>
          </a:p>
        </p:txBody>
      </p:sp>
      <p:sp>
        <p:nvSpPr>
          <p:cNvPr id="23" name="TextBox 22">
            <a:extLst>
              <a:ext uri="{FF2B5EF4-FFF2-40B4-BE49-F238E27FC236}">
                <a16:creationId xmlns:a16="http://schemas.microsoft.com/office/drawing/2014/main" id="{F1278331-A2BB-F343-94E0-72905A029E35}"/>
              </a:ext>
            </a:extLst>
          </p:cNvPr>
          <p:cNvSpPr txBox="1"/>
          <p:nvPr/>
        </p:nvSpPr>
        <p:spPr>
          <a:xfrm>
            <a:off x="9573283" y="4157563"/>
            <a:ext cx="1829347" cy="461665"/>
          </a:xfrm>
          <a:prstGeom prst="rect">
            <a:avLst/>
          </a:prstGeom>
          <a:noFill/>
        </p:spPr>
        <p:txBody>
          <a:bodyPr wrap="none" rtlCol="0">
            <a:spAutoFit/>
          </a:bodyPr>
          <a:lstStyle/>
          <a:p>
            <a:r>
              <a:rPr lang="en-US" sz="2400" b="1" dirty="0"/>
              <a:t>172.16.10.19</a:t>
            </a:r>
          </a:p>
        </p:txBody>
      </p:sp>
      <p:sp>
        <p:nvSpPr>
          <p:cNvPr id="21" name="TextBox 20">
            <a:extLst>
              <a:ext uri="{FF2B5EF4-FFF2-40B4-BE49-F238E27FC236}">
                <a16:creationId xmlns:a16="http://schemas.microsoft.com/office/drawing/2014/main" id="{4E155576-CD46-D043-A50C-2841E29E183F}"/>
              </a:ext>
            </a:extLst>
          </p:cNvPr>
          <p:cNvSpPr txBox="1"/>
          <p:nvPr/>
        </p:nvSpPr>
        <p:spPr>
          <a:xfrm>
            <a:off x="3002415" y="2732054"/>
            <a:ext cx="1829347" cy="461665"/>
          </a:xfrm>
          <a:prstGeom prst="rect">
            <a:avLst/>
          </a:prstGeom>
          <a:noFill/>
        </p:spPr>
        <p:txBody>
          <a:bodyPr wrap="none" rtlCol="0">
            <a:spAutoFit/>
          </a:bodyPr>
          <a:lstStyle/>
          <a:p>
            <a:r>
              <a:rPr lang="en-US" sz="2400" b="1" dirty="0"/>
              <a:t>202.141.81.6</a:t>
            </a:r>
          </a:p>
        </p:txBody>
      </p:sp>
      <p:sp>
        <p:nvSpPr>
          <p:cNvPr id="24" name="TextBox 23">
            <a:extLst>
              <a:ext uri="{FF2B5EF4-FFF2-40B4-BE49-F238E27FC236}">
                <a16:creationId xmlns:a16="http://schemas.microsoft.com/office/drawing/2014/main" id="{4F24F89D-FEC9-FE47-A0E8-8B48D75FA945}"/>
              </a:ext>
            </a:extLst>
          </p:cNvPr>
          <p:cNvSpPr txBox="1"/>
          <p:nvPr/>
        </p:nvSpPr>
        <p:spPr>
          <a:xfrm>
            <a:off x="5702369" y="4240254"/>
            <a:ext cx="1829347" cy="461665"/>
          </a:xfrm>
          <a:prstGeom prst="rect">
            <a:avLst/>
          </a:prstGeom>
          <a:noFill/>
        </p:spPr>
        <p:txBody>
          <a:bodyPr wrap="none" rtlCol="0">
            <a:spAutoFit/>
          </a:bodyPr>
          <a:lstStyle/>
          <a:p>
            <a:r>
              <a:rPr lang="en-US" sz="2400" b="1" dirty="0"/>
              <a:t>202.141.88.9</a:t>
            </a:r>
          </a:p>
        </p:txBody>
      </p:sp>
      <p:sp>
        <p:nvSpPr>
          <p:cNvPr id="25" name="TextBox 24">
            <a:extLst>
              <a:ext uri="{FF2B5EF4-FFF2-40B4-BE49-F238E27FC236}">
                <a16:creationId xmlns:a16="http://schemas.microsoft.com/office/drawing/2014/main" id="{2BE06617-954E-7448-BDFF-49010AE89E02}"/>
              </a:ext>
            </a:extLst>
          </p:cNvPr>
          <p:cNvSpPr txBox="1"/>
          <p:nvPr/>
        </p:nvSpPr>
        <p:spPr>
          <a:xfrm>
            <a:off x="6535832" y="2463217"/>
            <a:ext cx="2140330" cy="461665"/>
          </a:xfrm>
          <a:prstGeom prst="rect">
            <a:avLst/>
          </a:prstGeom>
          <a:noFill/>
        </p:spPr>
        <p:txBody>
          <a:bodyPr wrap="none" rtlCol="0">
            <a:spAutoFit/>
          </a:bodyPr>
          <a:lstStyle/>
          <a:p>
            <a:r>
              <a:rPr lang="en-US" sz="2400" b="1" dirty="0"/>
              <a:t>223.191.51.192</a:t>
            </a:r>
          </a:p>
        </p:txBody>
      </p:sp>
    </p:spTree>
    <p:extLst>
      <p:ext uri="{BB962C8B-B14F-4D97-AF65-F5344CB8AC3E}">
        <p14:creationId xmlns:p14="http://schemas.microsoft.com/office/powerpoint/2010/main" val="294855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C24F0-B1DE-0046-9D0A-7F5E6ADEBA1C}"/>
              </a:ext>
            </a:extLst>
          </p:cNvPr>
          <p:cNvPicPr>
            <a:picLocks noChangeAspect="1"/>
          </p:cNvPicPr>
          <p:nvPr/>
        </p:nvPicPr>
        <p:blipFill>
          <a:blip r:embed="rId2"/>
          <a:stretch>
            <a:fillRect/>
          </a:stretch>
        </p:blipFill>
        <p:spPr>
          <a:xfrm>
            <a:off x="2109591" y="1301662"/>
            <a:ext cx="7497872" cy="4998581"/>
          </a:xfrm>
          <a:prstGeom prst="rect">
            <a:avLst/>
          </a:prstGeom>
        </p:spPr>
      </p:pic>
    </p:spTree>
    <p:extLst>
      <p:ext uri="{BB962C8B-B14F-4D97-AF65-F5344CB8AC3E}">
        <p14:creationId xmlns:p14="http://schemas.microsoft.com/office/powerpoint/2010/main" val="288203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a:t>
            </a:r>
            <a:br>
              <a:rPr lang="en-US" b="1" dirty="0"/>
            </a:br>
            <a:r>
              <a:rPr lang="en-US" b="1" dirty="0"/>
              <a:t>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Tree>
    <p:extLst>
      <p:ext uri="{BB962C8B-B14F-4D97-AF65-F5344CB8AC3E}">
        <p14:creationId xmlns:p14="http://schemas.microsoft.com/office/powerpoint/2010/main" val="222120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E05F4-E7EB-1947-B6AC-14825799C51D}"/>
              </a:ext>
            </a:extLst>
          </p:cNvPr>
          <p:cNvSpPr>
            <a:spLocks noGrp="1"/>
          </p:cNvSpPr>
          <p:nvPr>
            <p:ph idx="1"/>
          </p:nvPr>
        </p:nvSpPr>
        <p:spPr/>
        <p:txBody>
          <a:bodyPr/>
          <a:lstStyle/>
          <a:p>
            <a:r>
              <a:rPr lang="en-US" b="1" dirty="0"/>
              <a:t>An internet “middlebox” that translates private IP addresses </a:t>
            </a:r>
            <a:br>
              <a:rPr lang="en-US" b="1" dirty="0"/>
            </a:br>
            <a:r>
              <a:rPr lang="en-US" b="1" dirty="0"/>
              <a:t>to public IP addresses and vice-versa</a:t>
            </a:r>
            <a:endParaRPr lang="en-US" dirty="0"/>
          </a:p>
        </p:txBody>
      </p:sp>
      <p:sp>
        <p:nvSpPr>
          <p:cNvPr id="3" name="Title 2">
            <a:extLst>
              <a:ext uri="{FF2B5EF4-FFF2-40B4-BE49-F238E27FC236}">
                <a16:creationId xmlns:a16="http://schemas.microsoft.com/office/drawing/2014/main" id="{A1E7C09F-D017-6F4C-8912-328385FF6C62}"/>
              </a:ext>
            </a:extLst>
          </p:cNvPr>
          <p:cNvSpPr>
            <a:spLocks noGrp="1"/>
          </p:cNvSpPr>
          <p:nvPr>
            <p:ph type="title"/>
          </p:nvPr>
        </p:nvSpPr>
        <p:spPr>
          <a:xfrm>
            <a:off x="185350" y="9145"/>
            <a:ext cx="12006649" cy="850392"/>
          </a:xfrm>
        </p:spPr>
        <p:txBody>
          <a:bodyPr/>
          <a:lstStyle/>
          <a:p>
            <a:pPr algn="l"/>
            <a:r>
              <a:rPr lang="en-US" dirty="0"/>
              <a:t>Network Address Translation (NAT)</a:t>
            </a:r>
          </a:p>
        </p:txBody>
      </p:sp>
      <p:sp>
        <p:nvSpPr>
          <p:cNvPr id="4" name="Cloud 3">
            <a:extLst>
              <a:ext uri="{FF2B5EF4-FFF2-40B4-BE49-F238E27FC236}">
                <a16:creationId xmlns:a16="http://schemas.microsoft.com/office/drawing/2014/main" id="{44245400-D355-7141-9B93-7CCE8F627CB0}"/>
              </a:ext>
            </a:extLst>
          </p:cNvPr>
          <p:cNvSpPr/>
          <p:nvPr/>
        </p:nvSpPr>
        <p:spPr>
          <a:xfrm>
            <a:off x="185350" y="2471287"/>
            <a:ext cx="6467423" cy="363590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IITKGP Network</a:t>
            </a:r>
          </a:p>
          <a:p>
            <a:pPr algn="ctr"/>
            <a:r>
              <a:rPr lang="en-US" b="1" dirty="0"/>
              <a:t>172.16.0.0/16</a:t>
            </a:r>
          </a:p>
        </p:txBody>
      </p:sp>
      <p:sp>
        <p:nvSpPr>
          <p:cNvPr id="7" name="Cloud 6">
            <a:extLst>
              <a:ext uri="{FF2B5EF4-FFF2-40B4-BE49-F238E27FC236}">
                <a16:creationId xmlns:a16="http://schemas.microsoft.com/office/drawing/2014/main" id="{DC16BDFB-E372-7B4A-AEF1-4AA47F36701B}"/>
              </a:ext>
            </a:extLst>
          </p:cNvPr>
          <p:cNvSpPr/>
          <p:nvPr/>
        </p:nvSpPr>
        <p:spPr>
          <a:xfrm>
            <a:off x="9044795" y="2732055"/>
            <a:ext cx="2607627" cy="1882692"/>
          </a:xfrm>
          <a:prstGeom prst="clou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Internet</a:t>
            </a:r>
          </a:p>
        </p:txBody>
      </p:sp>
      <p:cxnSp>
        <p:nvCxnSpPr>
          <p:cNvPr id="9" name="Straight Connector 8">
            <a:extLst>
              <a:ext uri="{FF2B5EF4-FFF2-40B4-BE49-F238E27FC236}">
                <a16:creationId xmlns:a16="http://schemas.microsoft.com/office/drawing/2014/main" id="{EAA17CD0-4789-BB46-8A31-0AAF7BEA3D11}"/>
              </a:ext>
            </a:extLst>
          </p:cNvPr>
          <p:cNvCxnSpPr>
            <a:cxnSpLocks/>
            <a:endCxn id="7" idx="2"/>
          </p:cNvCxnSpPr>
          <p:nvPr/>
        </p:nvCxnSpPr>
        <p:spPr>
          <a:xfrm>
            <a:off x="6462584" y="3673401"/>
            <a:ext cx="25902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Graphic 16" descr="Internet">
            <a:extLst>
              <a:ext uri="{FF2B5EF4-FFF2-40B4-BE49-F238E27FC236}">
                <a16:creationId xmlns:a16="http://schemas.microsoft.com/office/drawing/2014/main" id="{6EBA2236-890B-6248-9A2C-46E90B968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394" y="3700347"/>
            <a:ext cx="914400" cy="914400"/>
          </a:xfrm>
          <a:prstGeom prst="rect">
            <a:avLst/>
          </a:prstGeom>
        </p:spPr>
      </p:pic>
      <p:sp>
        <p:nvSpPr>
          <p:cNvPr id="20" name="TextBox 19">
            <a:extLst>
              <a:ext uri="{FF2B5EF4-FFF2-40B4-BE49-F238E27FC236}">
                <a16:creationId xmlns:a16="http://schemas.microsoft.com/office/drawing/2014/main" id="{8D914E8E-88FD-4B46-AEEF-46AC4D22D216}"/>
              </a:ext>
            </a:extLst>
          </p:cNvPr>
          <p:cNvSpPr txBox="1"/>
          <p:nvPr/>
        </p:nvSpPr>
        <p:spPr>
          <a:xfrm>
            <a:off x="806520" y="4445409"/>
            <a:ext cx="1673856" cy="461665"/>
          </a:xfrm>
          <a:prstGeom prst="rect">
            <a:avLst/>
          </a:prstGeom>
          <a:noFill/>
        </p:spPr>
        <p:txBody>
          <a:bodyPr wrap="none" rtlCol="0">
            <a:spAutoFit/>
          </a:bodyPr>
          <a:lstStyle/>
          <a:p>
            <a:r>
              <a:rPr lang="en-US" sz="2400" b="1" dirty="0"/>
              <a:t>172.16.10.2</a:t>
            </a:r>
          </a:p>
        </p:txBody>
      </p:sp>
      <p:pic>
        <p:nvPicPr>
          <p:cNvPr id="14" name="Graphic 13" descr="Server">
            <a:extLst>
              <a:ext uri="{FF2B5EF4-FFF2-40B4-BE49-F238E27FC236}">
                <a16:creationId xmlns:a16="http://schemas.microsoft.com/office/drawing/2014/main" id="{D0C0AC76-8D86-F742-85A5-2AC6CC13E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002" y="2532458"/>
            <a:ext cx="1322521" cy="1322521"/>
          </a:xfrm>
          <a:prstGeom prst="rect">
            <a:avLst/>
          </a:prstGeom>
        </p:spPr>
      </p:pic>
    </p:spTree>
    <p:extLst>
      <p:ext uri="{BB962C8B-B14F-4D97-AF65-F5344CB8AC3E}">
        <p14:creationId xmlns:p14="http://schemas.microsoft.com/office/powerpoint/2010/main" val="815592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9088</TotalTime>
  <Words>3707</Words>
  <Application>Microsoft Macintosh PowerPoint</Application>
  <PresentationFormat>Widescreen</PresentationFormat>
  <Paragraphs>809</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Arial Narrow</vt:lpstr>
      <vt:lpstr>Arial Rounded MT Bold</vt:lpstr>
      <vt:lpstr>Calibri</vt:lpstr>
      <vt:lpstr>Consolas</vt:lpstr>
      <vt:lpstr>Office Theme</vt:lpstr>
      <vt:lpstr>            IP Associated Services - NAT, ARP and ICMP</vt:lpstr>
      <vt:lpstr>Private IP Addresses</vt:lpstr>
      <vt:lpstr>Private IP Addresses</vt:lpstr>
      <vt:lpstr>Interface Private IPv4 Addresses with Public Networks</vt:lpstr>
      <vt:lpstr>Interface Private IPv4 Addresses with Public Networks</vt:lpstr>
      <vt:lpstr>Interface Private IPv4 Addresses with Public Networks</vt:lpstr>
      <vt:lpstr>Interface Private IPv4 Addresses with Public Networks</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lpstr>Network Address Translation (NAT)</vt:lpstr>
      <vt:lpstr>Port Based NAT (P-NAT)</vt:lpstr>
      <vt:lpstr>Port Based NAT (P-NAT)</vt:lpstr>
      <vt:lpstr>Overheads/Problems associated with NAT</vt:lpstr>
      <vt:lpstr>IP Masquerading</vt:lpstr>
      <vt:lpstr>Address Resolution Protocol (ARP)</vt:lpstr>
      <vt:lpstr>Address Resolution Protocol (ARP)</vt:lpstr>
      <vt:lpstr>Address Resolution Protocol (ARP)</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Construction of L2 Header during Routing</vt:lpstr>
      <vt:lpstr>Address Resolution Protocol (ARP)</vt:lpstr>
      <vt:lpstr>Address Resolution Protocol (ARP)</vt:lpstr>
      <vt:lpstr>Address Resolution Protocol (ARP)</vt:lpstr>
      <vt:lpstr>Address Resolution Protocol (ARP)</vt:lpstr>
      <vt:lpstr>Address Resolution Protocol (ARP)</vt:lpstr>
      <vt:lpstr>Address Resolution Protocol (ARP)</vt:lpstr>
      <vt:lpstr>Internet Control Message Protocol (ICMP)</vt:lpstr>
      <vt:lpstr>ICMP Message Types </vt:lpstr>
      <vt:lpstr>Echo Request and Echo Reply</vt:lpstr>
      <vt:lpstr>Echo Request and Echo Reply</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Traceroute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Sandip Chakraborty</cp:lastModifiedBy>
  <cp:revision>296</cp:revision>
  <dcterms:created xsi:type="dcterms:W3CDTF">2017-09-14T08:48:41Z</dcterms:created>
  <dcterms:modified xsi:type="dcterms:W3CDTF">2020-04-27T04:56:03Z</dcterms:modified>
</cp:coreProperties>
</file>